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67" r:id="rId7"/>
    <p:sldId id="268" r:id="rId8"/>
    <p:sldId id="269" r:id="rId9"/>
    <p:sldId id="270" r:id="rId10"/>
    <p:sldId id="291" r:id="rId11"/>
    <p:sldId id="271" r:id="rId12"/>
    <p:sldId id="274" r:id="rId13"/>
    <p:sldId id="294" r:id="rId14"/>
    <p:sldId id="290" r:id="rId15"/>
    <p:sldId id="292" r:id="rId16"/>
    <p:sldId id="293" r:id="rId17"/>
    <p:sldId id="264" r:id="rId18"/>
    <p:sldId id="275" r:id="rId19"/>
    <p:sldId id="276" r:id="rId20"/>
    <p:sldId id="277" r:id="rId21"/>
    <p:sldId id="278" r:id="rId22"/>
    <p:sldId id="279" r:id="rId23"/>
    <p:sldId id="280" r:id="rId24"/>
    <p:sldId id="281" r:id="rId25"/>
    <p:sldId id="259" r:id="rId26"/>
    <p:sldId id="260" r:id="rId27"/>
    <p:sldId id="261" r:id="rId28"/>
    <p:sldId id="262" r:id="rId29"/>
    <p:sldId id="282" r:id="rId30"/>
    <p:sldId id="283" r:id="rId31"/>
    <p:sldId id="284" r:id="rId32"/>
    <p:sldId id="285" r:id="rId33"/>
    <p:sldId id="286" r:id="rId34"/>
    <p:sldId id="287" r:id="rId35"/>
    <p:sldId id="295" r:id="rId36"/>
    <p:sldId id="289" r:id="rId37"/>
    <p:sldId id="28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00FF"/>
    <a:srgbClr val="0000FF"/>
    <a:srgbClr val="F88C9B"/>
    <a:srgbClr val="1127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965"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0379CF-A941-4BA6-95DC-93E3850A2043}" type="doc">
      <dgm:prSet loTypeId="urn:microsoft.com/office/officeart/2005/8/layout/cycle8" loCatId="cycle" qsTypeId="urn:microsoft.com/office/officeart/2009/2/quickstyle/3d8" qsCatId="3D" csTypeId="urn:microsoft.com/office/officeart/2005/8/colors/accent1_2" csCatId="accent1" phldr="1"/>
      <dgm:spPr/>
    </dgm:pt>
    <dgm:pt modelId="{994802EF-2C01-43C4-870C-6322A21BE03C}">
      <dgm:prSet phldrT="[Text]"/>
      <dgm:spPr>
        <a:solidFill>
          <a:srgbClr val="7030A0"/>
        </a:solidFill>
      </dgm:spPr>
      <dgm:t>
        <a:bodyPr/>
        <a:lstStyle/>
        <a:p>
          <a:r>
            <a:rPr lang="en-IN" dirty="0">
              <a:latin typeface="Arial" panose="020B0604020202020204" pitchFamily="34" charset="0"/>
              <a:cs typeface="Arial" panose="020B0604020202020204" pitchFamily="34" charset="0"/>
            </a:rPr>
            <a:t>Oxaliplatin</a:t>
          </a:r>
        </a:p>
      </dgm:t>
    </dgm:pt>
    <dgm:pt modelId="{3D31125A-1D12-40EE-A440-B69076DA3BD1}" type="parTrans" cxnId="{80F4A0B4-19D4-43A5-A45B-26BEF2494AEC}">
      <dgm:prSet/>
      <dgm:spPr/>
      <dgm:t>
        <a:bodyPr/>
        <a:lstStyle/>
        <a:p>
          <a:endParaRPr lang="en-IN"/>
        </a:p>
      </dgm:t>
    </dgm:pt>
    <dgm:pt modelId="{783FA934-48D9-40F3-AA71-2D78FF358A77}" type="sibTrans" cxnId="{80F4A0B4-19D4-43A5-A45B-26BEF2494AEC}">
      <dgm:prSet/>
      <dgm:spPr/>
      <dgm:t>
        <a:bodyPr/>
        <a:lstStyle/>
        <a:p>
          <a:endParaRPr lang="en-IN"/>
        </a:p>
      </dgm:t>
    </dgm:pt>
    <dgm:pt modelId="{117EB7E8-5303-46EE-B925-E0145E60CD3C}">
      <dgm:prSet phldrT="[Text]"/>
      <dgm:spPr>
        <a:solidFill>
          <a:srgbClr val="0000FF"/>
        </a:solidFill>
      </dgm:spPr>
      <dgm:t>
        <a:bodyPr/>
        <a:lstStyle/>
        <a:p>
          <a:r>
            <a:rPr lang="en-IN" dirty="0">
              <a:latin typeface="Arial" panose="020B0604020202020204" pitchFamily="34" charset="0"/>
              <a:cs typeface="Arial" panose="020B0604020202020204" pitchFamily="34" charset="0"/>
            </a:rPr>
            <a:t>Capecitabine</a:t>
          </a:r>
        </a:p>
      </dgm:t>
    </dgm:pt>
    <dgm:pt modelId="{7F7B5119-FF05-4133-A775-A8E9C5BC6ABC}" type="parTrans" cxnId="{17AEC345-3FDB-4CBB-A76E-460544F6736D}">
      <dgm:prSet/>
      <dgm:spPr/>
      <dgm:t>
        <a:bodyPr/>
        <a:lstStyle/>
        <a:p>
          <a:endParaRPr lang="en-IN"/>
        </a:p>
      </dgm:t>
    </dgm:pt>
    <dgm:pt modelId="{7DCE1DA3-BB9E-482D-9057-3057C048B250}" type="sibTrans" cxnId="{17AEC345-3FDB-4CBB-A76E-460544F6736D}">
      <dgm:prSet/>
      <dgm:spPr/>
      <dgm:t>
        <a:bodyPr/>
        <a:lstStyle/>
        <a:p>
          <a:endParaRPr lang="en-IN"/>
        </a:p>
      </dgm:t>
    </dgm:pt>
    <dgm:pt modelId="{1AB05CD3-65B1-44F3-A2D8-2948BE5225E6}">
      <dgm:prSet phldrT="[Text]"/>
      <dgm:spPr>
        <a:solidFill>
          <a:srgbClr val="C00000"/>
        </a:solidFill>
      </dgm:spPr>
      <dgm:t>
        <a:bodyPr/>
        <a:lstStyle/>
        <a:p>
          <a:pPr>
            <a:lnSpc>
              <a:spcPct val="100000"/>
            </a:lnSpc>
          </a:pPr>
          <a:r>
            <a:rPr lang="en-IN" dirty="0">
              <a:latin typeface="Arial" panose="020B0604020202020204" pitchFamily="34" charset="0"/>
              <a:cs typeface="Arial" panose="020B0604020202020204" pitchFamily="34" charset="0"/>
            </a:rPr>
            <a:t>BPO1/</a:t>
          </a:r>
        </a:p>
        <a:p>
          <a:pPr>
            <a:lnSpc>
              <a:spcPct val="100000"/>
            </a:lnSpc>
          </a:pPr>
          <a:r>
            <a:rPr lang="en-IN" dirty="0">
              <a:latin typeface="Arial" panose="020B0604020202020204" pitchFamily="34" charset="0"/>
              <a:cs typeface="Arial" panose="020B0604020202020204" pitchFamily="34" charset="0"/>
            </a:rPr>
            <a:t>Avastin®</a:t>
          </a:r>
        </a:p>
      </dgm:t>
    </dgm:pt>
    <dgm:pt modelId="{A82D406D-FB87-4D47-A2A0-BD8ED975309E}" type="parTrans" cxnId="{B6625030-8FF8-4869-AE43-FF86959CE49B}">
      <dgm:prSet/>
      <dgm:spPr/>
      <dgm:t>
        <a:bodyPr/>
        <a:lstStyle/>
        <a:p>
          <a:endParaRPr lang="en-IN"/>
        </a:p>
      </dgm:t>
    </dgm:pt>
    <dgm:pt modelId="{AF51E315-55F8-46EE-8D32-EC4C25B58BAD}" type="sibTrans" cxnId="{B6625030-8FF8-4869-AE43-FF86959CE49B}">
      <dgm:prSet/>
      <dgm:spPr/>
      <dgm:t>
        <a:bodyPr/>
        <a:lstStyle/>
        <a:p>
          <a:endParaRPr lang="en-IN"/>
        </a:p>
      </dgm:t>
    </dgm:pt>
    <dgm:pt modelId="{30A7B828-522C-4650-92D0-FA8A83CD629E}" type="pres">
      <dgm:prSet presAssocID="{5B0379CF-A941-4BA6-95DC-93E3850A2043}" presName="compositeShape" presStyleCnt="0">
        <dgm:presLayoutVars>
          <dgm:chMax val="7"/>
          <dgm:dir/>
          <dgm:resizeHandles val="exact"/>
        </dgm:presLayoutVars>
      </dgm:prSet>
      <dgm:spPr/>
    </dgm:pt>
    <dgm:pt modelId="{5F6716E4-8B04-4D16-8898-8AC83C420D1D}" type="pres">
      <dgm:prSet presAssocID="{5B0379CF-A941-4BA6-95DC-93E3850A2043}" presName="wedge1" presStyleLbl="node1" presStyleIdx="0" presStyleCnt="3"/>
      <dgm:spPr/>
    </dgm:pt>
    <dgm:pt modelId="{3884EE2A-2515-4FE6-9DEC-DA6F4000B79D}" type="pres">
      <dgm:prSet presAssocID="{5B0379CF-A941-4BA6-95DC-93E3850A2043}" presName="dummy1a" presStyleCnt="0"/>
      <dgm:spPr/>
    </dgm:pt>
    <dgm:pt modelId="{F506ED06-4B3B-48BA-9C06-9FA1C106E1D0}" type="pres">
      <dgm:prSet presAssocID="{5B0379CF-A941-4BA6-95DC-93E3850A2043}" presName="dummy1b" presStyleCnt="0"/>
      <dgm:spPr/>
    </dgm:pt>
    <dgm:pt modelId="{21C77A68-5C77-4FB7-AFBF-AB6359736D07}" type="pres">
      <dgm:prSet presAssocID="{5B0379CF-A941-4BA6-95DC-93E3850A2043}" presName="wedge1Tx" presStyleLbl="node1" presStyleIdx="0" presStyleCnt="3">
        <dgm:presLayoutVars>
          <dgm:chMax val="0"/>
          <dgm:chPref val="0"/>
          <dgm:bulletEnabled val="1"/>
        </dgm:presLayoutVars>
      </dgm:prSet>
      <dgm:spPr/>
    </dgm:pt>
    <dgm:pt modelId="{A7C4B01A-91B9-4429-A6E3-E3E8471FABE1}" type="pres">
      <dgm:prSet presAssocID="{5B0379CF-A941-4BA6-95DC-93E3850A2043}" presName="wedge2" presStyleLbl="node1" presStyleIdx="1" presStyleCnt="3"/>
      <dgm:spPr/>
    </dgm:pt>
    <dgm:pt modelId="{5F8D60BD-5D67-4163-803F-CFB26E94517D}" type="pres">
      <dgm:prSet presAssocID="{5B0379CF-A941-4BA6-95DC-93E3850A2043}" presName="dummy2a" presStyleCnt="0"/>
      <dgm:spPr/>
    </dgm:pt>
    <dgm:pt modelId="{36F4795E-906C-4671-8DB3-96B73C3EE759}" type="pres">
      <dgm:prSet presAssocID="{5B0379CF-A941-4BA6-95DC-93E3850A2043}" presName="dummy2b" presStyleCnt="0"/>
      <dgm:spPr/>
    </dgm:pt>
    <dgm:pt modelId="{4AD8FB0D-BA80-4020-BB55-5E5B35EA521B}" type="pres">
      <dgm:prSet presAssocID="{5B0379CF-A941-4BA6-95DC-93E3850A2043}" presName="wedge2Tx" presStyleLbl="node1" presStyleIdx="1" presStyleCnt="3">
        <dgm:presLayoutVars>
          <dgm:chMax val="0"/>
          <dgm:chPref val="0"/>
          <dgm:bulletEnabled val="1"/>
        </dgm:presLayoutVars>
      </dgm:prSet>
      <dgm:spPr/>
    </dgm:pt>
    <dgm:pt modelId="{241D8239-6FF5-4E42-983F-45DF9AEACE42}" type="pres">
      <dgm:prSet presAssocID="{5B0379CF-A941-4BA6-95DC-93E3850A2043}" presName="wedge3" presStyleLbl="node1" presStyleIdx="2" presStyleCnt="3"/>
      <dgm:spPr/>
    </dgm:pt>
    <dgm:pt modelId="{AB3694B9-249D-4FAF-8A20-9BD2B2E39C23}" type="pres">
      <dgm:prSet presAssocID="{5B0379CF-A941-4BA6-95DC-93E3850A2043}" presName="dummy3a" presStyleCnt="0"/>
      <dgm:spPr/>
    </dgm:pt>
    <dgm:pt modelId="{36033591-1C4B-4211-AC49-08E8262BF19E}" type="pres">
      <dgm:prSet presAssocID="{5B0379CF-A941-4BA6-95DC-93E3850A2043}" presName="dummy3b" presStyleCnt="0"/>
      <dgm:spPr/>
    </dgm:pt>
    <dgm:pt modelId="{8F5B1429-7890-4C83-8F22-8BA32AF79CE9}" type="pres">
      <dgm:prSet presAssocID="{5B0379CF-A941-4BA6-95DC-93E3850A2043}" presName="wedge3Tx" presStyleLbl="node1" presStyleIdx="2" presStyleCnt="3">
        <dgm:presLayoutVars>
          <dgm:chMax val="0"/>
          <dgm:chPref val="0"/>
          <dgm:bulletEnabled val="1"/>
        </dgm:presLayoutVars>
      </dgm:prSet>
      <dgm:spPr/>
    </dgm:pt>
    <dgm:pt modelId="{F1F4D4CC-F6F5-487C-B9A2-0C51C3074A2B}" type="pres">
      <dgm:prSet presAssocID="{783FA934-48D9-40F3-AA71-2D78FF358A77}" presName="arrowWedge1" presStyleLbl="fgSibTrans2D1" presStyleIdx="0" presStyleCnt="3" custLinFactNeighborX="-1710" custLinFactNeighborY="-570"/>
      <dgm:spPr>
        <a:solidFill>
          <a:schemeClr val="accent5">
            <a:lumMod val="60000"/>
            <a:lumOff val="40000"/>
          </a:schemeClr>
        </a:solidFill>
      </dgm:spPr>
    </dgm:pt>
    <dgm:pt modelId="{C9B7A8C2-0320-42C7-BA4A-E95B7274BE38}" type="pres">
      <dgm:prSet presAssocID="{7DCE1DA3-BB9E-482D-9057-3057C048B250}" presName="arrowWedge2" presStyleLbl="fgSibTrans2D1" presStyleIdx="1" presStyleCnt="3"/>
      <dgm:spPr>
        <a:solidFill>
          <a:schemeClr val="accent5">
            <a:lumMod val="60000"/>
            <a:lumOff val="40000"/>
          </a:schemeClr>
        </a:solidFill>
      </dgm:spPr>
    </dgm:pt>
    <dgm:pt modelId="{1A898D08-FFA4-406A-ACB0-87A779066289}" type="pres">
      <dgm:prSet presAssocID="{AF51E315-55F8-46EE-8D32-EC4C25B58BAD}" presName="arrowWedge3" presStyleLbl="fgSibTrans2D1" presStyleIdx="2" presStyleCnt="3"/>
      <dgm:spPr>
        <a:solidFill>
          <a:schemeClr val="accent5">
            <a:lumMod val="60000"/>
            <a:lumOff val="40000"/>
          </a:schemeClr>
        </a:solidFill>
      </dgm:spPr>
    </dgm:pt>
  </dgm:ptLst>
  <dgm:cxnLst>
    <dgm:cxn modelId="{CDA99F27-A2E7-423A-AD5E-45B56C5D5002}" type="presOf" srcId="{117EB7E8-5303-46EE-B925-E0145E60CD3C}" destId="{4AD8FB0D-BA80-4020-BB55-5E5B35EA521B}" srcOrd="1" destOrd="0" presId="urn:microsoft.com/office/officeart/2005/8/layout/cycle8"/>
    <dgm:cxn modelId="{B6625030-8FF8-4869-AE43-FF86959CE49B}" srcId="{5B0379CF-A941-4BA6-95DC-93E3850A2043}" destId="{1AB05CD3-65B1-44F3-A2D8-2948BE5225E6}" srcOrd="2" destOrd="0" parTransId="{A82D406D-FB87-4D47-A2A0-BD8ED975309E}" sibTransId="{AF51E315-55F8-46EE-8D32-EC4C25B58BAD}"/>
    <dgm:cxn modelId="{FA866E32-FBC1-4F0F-BD79-EF395AD3CDDE}" type="presOf" srcId="{1AB05CD3-65B1-44F3-A2D8-2948BE5225E6}" destId="{241D8239-6FF5-4E42-983F-45DF9AEACE42}" srcOrd="0" destOrd="0" presId="urn:microsoft.com/office/officeart/2005/8/layout/cycle8"/>
    <dgm:cxn modelId="{4B1FA35B-2F8D-431D-9A34-9B8910705DC9}" type="presOf" srcId="{117EB7E8-5303-46EE-B925-E0145E60CD3C}" destId="{A7C4B01A-91B9-4429-A6E3-E3E8471FABE1}" srcOrd="0" destOrd="0" presId="urn:microsoft.com/office/officeart/2005/8/layout/cycle8"/>
    <dgm:cxn modelId="{386A595E-CCF0-423F-A3F3-4C19EB89EC95}" type="presOf" srcId="{994802EF-2C01-43C4-870C-6322A21BE03C}" destId="{5F6716E4-8B04-4D16-8898-8AC83C420D1D}" srcOrd="0" destOrd="0" presId="urn:microsoft.com/office/officeart/2005/8/layout/cycle8"/>
    <dgm:cxn modelId="{17AEC345-3FDB-4CBB-A76E-460544F6736D}" srcId="{5B0379CF-A941-4BA6-95DC-93E3850A2043}" destId="{117EB7E8-5303-46EE-B925-E0145E60CD3C}" srcOrd="1" destOrd="0" parTransId="{7F7B5119-FF05-4133-A775-A8E9C5BC6ABC}" sibTransId="{7DCE1DA3-BB9E-482D-9057-3057C048B250}"/>
    <dgm:cxn modelId="{A4DAAA6B-64F9-4444-8725-F272A2E5EFF8}" type="presOf" srcId="{994802EF-2C01-43C4-870C-6322A21BE03C}" destId="{21C77A68-5C77-4FB7-AFBF-AB6359736D07}" srcOrd="1" destOrd="0" presId="urn:microsoft.com/office/officeart/2005/8/layout/cycle8"/>
    <dgm:cxn modelId="{304A6171-E9CD-4822-9E25-5A5F5210A706}" type="presOf" srcId="{5B0379CF-A941-4BA6-95DC-93E3850A2043}" destId="{30A7B828-522C-4650-92D0-FA8A83CD629E}" srcOrd="0" destOrd="0" presId="urn:microsoft.com/office/officeart/2005/8/layout/cycle8"/>
    <dgm:cxn modelId="{99C24E7C-554A-4CA1-BF7A-525CB7A91CA8}" type="presOf" srcId="{1AB05CD3-65B1-44F3-A2D8-2948BE5225E6}" destId="{8F5B1429-7890-4C83-8F22-8BA32AF79CE9}" srcOrd="1" destOrd="0" presId="urn:microsoft.com/office/officeart/2005/8/layout/cycle8"/>
    <dgm:cxn modelId="{80F4A0B4-19D4-43A5-A45B-26BEF2494AEC}" srcId="{5B0379CF-A941-4BA6-95DC-93E3850A2043}" destId="{994802EF-2C01-43C4-870C-6322A21BE03C}" srcOrd="0" destOrd="0" parTransId="{3D31125A-1D12-40EE-A440-B69076DA3BD1}" sibTransId="{783FA934-48D9-40F3-AA71-2D78FF358A77}"/>
    <dgm:cxn modelId="{2A7F1EE9-F29A-44B8-B57C-CC9065BF9550}" type="presParOf" srcId="{30A7B828-522C-4650-92D0-FA8A83CD629E}" destId="{5F6716E4-8B04-4D16-8898-8AC83C420D1D}" srcOrd="0" destOrd="0" presId="urn:microsoft.com/office/officeart/2005/8/layout/cycle8"/>
    <dgm:cxn modelId="{6977BD8B-4D6A-4D2B-AC74-5E5CE60A710F}" type="presParOf" srcId="{30A7B828-522C-4650-92D0-FA8A83CD629E}" destId="{3884EE2A-2515-4FE6-9DEC-DA6F4000B79D}" srcOrd="1" destOrd="0" presId="urn:microsoft.com/office/officeart/2005/8/layout/cycle8"/>
    <dgm:cxn modelId="{B8795F6B-E32A-4E68-8F8A-520C8CEEC465}" type="presParOf" srcId="{30A7B828-522C-4650-92D0-FA8A83CD629E}" destId="{F506ED06-4B3B-48BA-9C06-9FA1C106E1D0}" srcOrd="2" destOrd="0" presId="urn:microsoft.com/office/officeart/2005/8/layout/cycle8"/>
    <dgm:cxn modelId="{98C6FF7D-748B-42B7-87A4-65E6241614BB}" type="presParOf" srcId="{30A7B828-522C-4650-92D0-FA8A83CD629E}" destId="{21C77A68-5C77-4FB7-AFBF-AB6359736D07}" srcOrd="3" destOrd="0" presId="urn:microsoft.com/office/officeart/2005/8/layout/cycle8"/>
    <dgm:cxn modelId="{1B99FCF9-7E6D-41A4-93E1-0EA63B5F358B}" type="presParOf" srcId="{30A7B828-522C-4650-92D0-FA8A83CD629E}" destId="{A7C4B01A-91B9-4429-A6E3-E3E8471FABE1}" srcOrd="4" destOrd="0" presId="urn:microsoft.com/office/officeart/2005/8/layout/cycle8"/>
    <dgm:cxn modelId="{3D771566-B7A3-45E4-B47C-6D99E465721D}" type="presParOf" srcId="{30A7B828-522C-4650-92D0-FA8A83CD629E}" destId="{5F8D60BD-5D67-4163-803F-CFB26E94517D}" srcOrd="5" destOrd="0" presId="urn:microsoft.com/office/officeart/2005/8/layout/cycle8"/>
    <dgm:cxn modelId="{0F2A2E0A-9937-4A7A-A780-C89CAA133A15}" type="presParOf" srcId="{30A7B828-522C-4650-92D0-FA8A83CD629E}" destId="{36F4795E-906C-4671-8DB3-96B73C3EE759}" srcOrd="6" destOrd="0" presId="urn:microsoft.com/office/officeart/2005/8/layout/cycle8"/>
    <dgm:cxn modelId="{99D01D86-136F-42CD-BF01-4BB6246730BB}" type="presParOf" srcId="{30A7B828-522C-4650-92D0-FA8A83CD629E}" destId="{4AD8FB0D-BA80-4020-BB55-5E5B35EA521B}" srcOrd="7" destOrd="0" presId="urn:microsoft.com/office/officeart/2005/8/layout/cycle8"/>
    <dgm:cxn modelId="{71047B60-905A-4FFF-8ED0-F97B3EC4CB11}" type="presParOf" srcId="{30A7B828-522C-4650-92D0-FA8A83CD629E}" destId="{241D8239-6FF5-4E42-983F-45DF9AEACE42}" srcOrd="8" destOrd="0" presId="urn:microsoft.com/office/officeart/2005/8/layout/cycle8"/>
    <dgm:cxn modelId="{D5167F82-53D0-4E53-8E16-69EE2AE2EAF3}" type="presParOf" srcId="{30A7B828-522C-4650-92D0-FA8A83CD629E}" destId="{AB3694B9-249D-4FAF-8A20-9BD2B2E39C23}" srcOrd="9" destOrd="0" presId="urn:microsoft.com/office/officeart/2005/8/layout/cycle8"/>
    <dgm:cxn modelId="{995C1E5B-3B01-4340-9031-11E3472193AF}" type="presParOf" srcId="{30A7B828-522C-4650-92D0-FA8A83CD629E}" destId="{36033591-1C4B-4211-AC49-08E8262BF19E}" srcOrd="10" destOrd="0" presId="urn:microsoft.com/office/officeart/2005/8/layout/cycle8"/>
    <dgm:cxn modelId="{79CF53B5-7F12-4DE6-9D90-FB5FE94F801C}" type="presParOf" srcId="{30A7B828-522C-4650-92D0-FA8A83CD629E}" destId="{8F5B1429-7890-4C83-8F22-8BA32AF79CE9}" srcOrd="11" destOrd="0" presId="urn:microsoft.com/office/officeart/2005/8/layout/cycle8"/>
    <dgm:cxn modelId="{B382C82F-9257-446C-872A-E87291D2DBD3}" type="presParOf" srcId="{30A7B828-522C-4650-92D0-FA8A83CD629E}" destId="{F1F4D4CC-F6F5-487C-B9A2-0C51C3074A2B}" srcOrd="12" destOrd="0" presId="urn:microsoft.com/office/officeart/2005/8/layout/cycle8"/>
    <dgm:cxn modelId="{AB7A34D9-268A-46B2-BB17-2A9F54298B5D}" type="presParOf" srcId="{30A7B828-522C-4650-92D0-FA8A83CD629E}" destId="{C9B7A8C2-0320-42C7-BA4A-E95B7274BE38}" srcOrd="13" destOrd="0" presId="urn:microsoft.com/office/officeart/2005/8/layout/cycle8"/>
    <dgm:cxn modelId="{D707748A-450D-4373-AFE7-024CC10316EF}" type="presParOf" srcId="{30A7B828-522C-4650-92D0-FA8A83CD629E}" destId="{1A898D08-FFA4-406A-ACB0-87A779066289}"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716E4-8B04-4D16-8898-8AC83C420D1D}">
      <dsp:nvSpPr>
        <dsp:cNvPr id="0" name=""/>
        <dsp:cNvSpPr/>
      </dsp:nvSpPr>
      <dsp:spPr>
        <a:xfrm>
          <a:off x="699925" y="214809"/>
          <a:ext cx="2776001" cy="2776001"/>
        </a:xfrm>
        <a:prstGeom prst="pie">
          <a:avLst>
            <a:gd name="adj1" fmla="val 16200000"/>
            <a:gd name="adj2" fmla="val 1800000"/>
          </a:avLst>
        </a:prstGeom>
        <a:solidFill>
          <a:srgbClr val="7030A0"/>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Arial" panose="020B0604020202020204" pitchFamily="34" charset="0"/>
              <a:cs typeface="Arial" panose="020B0604020202020204" pitchFamily="34" charset="0"/>
            </a:rPr>
            <a:t>Oxaliplatin</a:t>
          </a:r>
        </a:p>
      </dsp:txBody>
      <dsp:txXfrm>
        <a:off x="2162944" y="803057"/>
        <a:ext cx="991429" cy="826191"/>
      </dsp:txXfrm>
    </dsp:sp>
    <dsp:sp modelId="{A7C4B01A-91B9-4429-A6E3-E3E8471FABE1}">
      <dsp:nvSpPr>
        <dsp:cNvPr id="0" name=""/>
        <dsp:cNvSpPr/>
      </dsp:nvSpPr>
      <dsp:spPr>
        <a:xfrm>
          <a:off x="642753" y="313952"/>
          <a:ext cx="2776001" cy="2776001"/>
        </a:xfrm>
        <a:prstGeom prst="pie">
          <a:avLst>
            <a:gd name="adj1" fmla="val 1800000"/>
            <a:gd name="adj2" fmla="val 9000000"/>
          </a:avLst>
        </a:prstGeom>
        <a:solidFill>
          <a:srgbClr val="0000FF"/>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Arial" panose="020B0604020202020204" pitchFamily="34" charset="0"/>
              <a:cs typeface="Arial" panose="020B0604020202020204" pitchFamily="34" charset="0"/>
            </a:rPr>
            <a:t>Capecitabine</a:t>
          </a:r>
        </a:p>
      </dsp:txBody>
      <dsp:txXfrm>
        <a:off x="1303705" y="2115048"/>
        <a:ext cx="1487143" cy="727048"/>
      </dsp:txXfrm>
    </dsp:sp>
    <dsp:sp modelId="{241D8239-6FF5-4E42-983F-45DF9AEACE42}">
      <dsp:nvSpPr>
        <dsp:cNvPr id="0" name=""/>
        <dsp:cNvSpPr/>
      </dsp:nvSpPr>
      <dsp:spPr>
        <a:xfrm>
          <a:off x="585580" y="214809"/>
          <a:ext cx="2776001" cy="2776001"/>
        </a:xfrm>
        <a:prstGeom prst="pie">
          <a:avLst>
            <a:gd name="adj1" fmla="val 9000000"/>
            <a:gd name="adj2" fmla="val 16200000"/>
          </a:avLst>
        </a:prstGeom>
        <a:solidFill>
          <a:srgbClr val="C00000"/>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IN" sz="1600" kern="1200" dirty="0">
              <a:latin typeface="Arial" panose="020B0604020202020204" pitchFamily="34" charset="0"/>
              <a:cs typeface="Arial" panose="020B0604020202020204" pitchFamily="34" charset="0"/>
            </a:rPr>
            <a:t>BPO1/</a:t>
          </a:r>
        </a:p>
        <a:p>
          <a:pPr marL="0" lvl="0" indent="0" algn="ctr" defTabSz="711200">
            <a:lnSpc>
              <a:spcPct val="100000"/>
            </a:lnSpc>
            <a:spcBef>
              <a:spcPct val="0"/>
            </a:spcBef>
            <a:spcAft>
              <a:spcPct val="35000"/>
            </a:spcAft>
            <a:buNone/>
          </a:pPr>
          <a:r>
            <a:rPr lang="en-IN" sz="1600" kern="1200" dirty="0">
              <a:latin typeface="Arial" panose="020B0604020202020204" pitchFamily="34" charset="0"/>
              <a:cs typeface="Arial" panose="020B0604020202020204" pitchFamily="34" charset="0"/>
            </a:rPr>
            <a:t>Avastin®</a:t>
          </a:r>
        </a:p>
      </dsp:txBody>
      <dsp:txXfrm>
        <a:off x="907134" y="803057"/>
        <a:ext cx="991429" cy="826191"/>
      </dsp:txXfrm>
    </dsp:sp>
    <dsp:sp modelId="{F1F4D4CC-F6F5-487C-B9A2-0C51C3074A2B}">
      <dsp:nvSpPr>
        <dsp:cNvPr id="0" name=""/>
        <dsp:cNvSpPr/>
      </dsp:nvSpPr>
      <dsp:spPr>
        <a:xfrm>
          <a:off x="474960" y="25179"/>
          <a:ext cx="3119697" cy="3119697"/>
        </a:xfrm>
        <a:prstGeom prst="circularArrow">
          <a:avLst>
            <a:gd name="adj1" fmla="val 5085"/>
            <a:gd name="adj2" fmla="val 327528"/>
            <a:gd name="adj3" fmla="val 1472472"/>
            <a:gd name="adj4" fmla="val 16199432"/>
            <a:gd name="adj5" fmla="val 5932"/>
          </a:avLst>
        </a:prstGeom>
        <a:solidFill>
          <a:schemeClr val="accent5">
            <a:lumMod val="60000"/>
            <a:lumOff val="40000"/>
          </a:schemeClr>
        </a:solidFill>
        <a:ln>
          <a:noFill/>
        </a:ln>
        <a:effectLst/>
        <a:sp3d z="635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9B7A8C2-0320-42C7-BA4A-E95B7274BE38}">
      <dsp:nvSpPr>
        <dsp:cNvPr id="0" name=""/>
        <dsp:cNvSpPr/>
      </dsp:nvSpPr>
      <dsp:spPr>
        <a:xfrm>
          <a:off x="470905" y="141929"/>
          <a:ext cx="3119697" cy="3119697"/>
        </a:xfrm>
        <a:prstGeom prst="circularArrow">
          <a:avLst>
            <a:gd name="adj1" fmla="val 5085"/>
            <a:gd name="adj2" fmla="val 327528"/>
            <a:gd name="adj3" fmla="val 8671970"/>
            <a:gd name="adj4" fmla="val 1800502"/>
            <a:gd name="adj5" fmla="val 5932"/>
          </a:avLst>
        </a:prstGeom>
        <a:solidFill>
          <a:schemeClr val="accent5">
            <a:lumMod val="60000"/>
            <a:lumOff val="40000"/>
          </a:schemeClr>
        </a:solidFill>
        <a:ln>
          <a:noFill/>
        </a:ln>
        <a:effectLst/>
        <a:sp3d z="635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1A898D08-FFA4-406A-ACB0-87A779066289}">
      <dsp:nvSpPr>
        <dsp:cNvPr id="0" name=""/>
        <dsp:cNvSpPr/>
      </dsp:nvSpPr>
      <dsp:spPr>
        <a:xfrm>
          <a:off x="413503" y="42961"/>
          <a:ext cx="3119697" cy="3119697"/>
        </a:xfrm>
        <a:prstGeom prst="circularArrow">
          <a:avLst>
            <a:gd name="adj1" fmla="val 5085"/>
            <a:gd name="adj2" fmla="val 327528"/>
            <a:gd name="adj3" fmla="val 15873039"/>
            <a:gd name="adj4" fmla="val 9000000"/>
            <a:gd name="adj5" fmla="val 5932"/>
          </a:avLst>
        </a:prstGeom>
        <a:solidFill>
          <a:schemeClr val="accent5">
            <a:lumMod val="60000"/>
            <a:lumOff val="40000"/>
          </a:schemeClr>
        </a:solidFill>
        <a:ln>
          <a:noFill/>
        </a:ln>
        <a:effectLst/>
        <a:sp3d z="635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9E72823-1DC7-401B-B1B0-0948007BBE62}" type="datetimeFigureOut">
              <a:rPr lang="en-IN" smtClean="0"/>
              <a:t>29-03-2024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2607880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9E72823-1DC7-401B-B1B0-0948007BBE62}" type="datetimeFigureOut">
              <a:rPr lang="en-IN" smtClean="0"/>
              <a:t>29-03-2024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3546100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9E72823-1DC7-401B-B1B0-0948007BBE62}" type="datetimeFigureOut">
              <a:rPr lang="en-IN" smtClean="0"/>
              <a:t>29-03-2024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1674791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9E72823-1DC7-401B-B1B0-0948007BBE62}" type="datetimeFigureOut">
              <a:rPr lang="en-IN" smtClean="0"/>
              <a:t>29-03-2024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212301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E72823-1DC7-401B-B1B0-0948007BBE62}" type="datetimeFigureOut">
              <a:rPr lang="en-IN" smtClean="0"/>
              <a:t>29-03-2024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1295842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9E72823-1DC7-401B-B1B0-0948007BBE62}" type="datetimeFigureOut">
              <a:rPr lang="en-IN" smtClean="0"/>
              <a:t>29-03-2024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2217488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9E72823-1DC7-401B-B1B0-0948007BBE62}" type="datetimeFigureOut">
              <a:rPr lang="en-IN" smtClean="0"/>
              <a:t>29-03-2024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20992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9E72823-1DC7-401B-B1B0-0948007BBE62}" type="datetimeFigureOut">
              <a:rPr lang="en-IN" smtClean="0"/>
              <a:t>29-03-2024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1984449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E72823-1DC7-401B-B1B0-0948007BBE62}" type="datetimeFigureOut">
              <a:rPr lang="en-IN" smtClean="0"/>
              <a:t>29-03-2024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3670843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E72823-1DC7-401B-B1B0-0948007BBE62}" type="datetimeFigureOut">
              <a:rPr lang="en-IN" smtClean="0"/>
              <a:t>29-03-2024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266620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E72823-1DC7-401B-B1B0-0948007BBE62}" type="datetimeFigureOut">
              <a:rPr lang="en-IN" smtClean="0"/>
              <a:t>29-03-2024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B98ECF3-1A42-475F-94D8-543B12DB5C26}" type="slidenum">
              <a:rPr lang="en-IN" smtClean="0"/>
              <a:t>‹#›</a:t>
            </a:fld>
            <a:endParaRPr lang="en-IN"/>
          </a:p>
        </p:txBody>
      </p:sp>
    </p:spTree>
    <p:extLst>
      <p:ext uri="{BB962C8B-B14F-4D97-AF65-F5344CB8AC3E}">
        <p14:creationId xmlns:p14="http://schemas.microsoft.com/office/powerpoint/2010/main" val="1669778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E72823-1DC7-401B-B1B0-0948007BBE62}" type="datetimeFigureOut">
              <a:rPr lang="en-IN" smtClean="0"/>
              <a:t>29-03-2024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98ECF3-1A42-475F-94D8-543B12DB5C26}" type="slidenum">
              <a:rPr lang="en-IN" smtClean="0"/>
              <a:t>‹#›</a:t>
            </a:fld>
            <a:endParaRPr lang="en-IN"/>
          </a:p>
        </p:txBody>
      </p:sp>
    </p:spTree>
    <p:extLst>
      <p:ext uri="{BB962C8B-B14F-4D97-AF65-F5344CB8AC3E}">
        <p14:creationId xmlns:p14="http://schemas.microsoft.com/office/powerpoint/2010/main" val="262148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F371AF8-9BC6-D235-582B-E50B73344221}"/>
              </a:ext>
            </a:extLst>
          </p:cNvPr>
          <p:cNvSpPr txBox="1"/>
          <p:nvPr/>
        </p:nvSpPr>
        <p:spPr>
          <a:xfrm>
            <a:off x="54984" y="944819"/>
            <a:ext cx="11977687" cy="4062651"/>
          </a:xfrm>
          <a:prstGeom prst="rect">
            <a:avLst/>
          </a:prstGeom>
          <a:noFill/>
        </p:spPr>
        <p:txBody>
          <a:bodyPr wrap="square">
            <a:spAutoFit/>
          </a:bodyPr>
          <a:lstStyle/>
          <a:p>
            <a:pPr algn="just"/>
            <a:r>
              <a:rPr lang="en-IN" sz="2800" b="1" u="sng" dirty="0">
                <a:solidFill>
                  <a:srgbClr val="C00000"/>
                </a:solidFill>
                <a:latin typeface="Arial" panose="020B0604020202020204" pitchFamily="34" charset="0"/>
                <a:cs typeface="Arial" panose="020B0604020202020204" pitchFamily="34" charset="0"/>
              </a:rPr>
              <a:t>PROJECT TITLE:</a:t>
            </a:r>
          </a:p>
          <a:p>
            <a:pPr algn="just"/>
            <a:endParaRPr lang="en-IN" sz="1400" b="1" dirty="0">
              <a:latin typeface="Arial" panose="020B0604020202020204" pitchFamily="34" charset="0"/>
              <a:cs typeface="Arial" panose="020B0604020202020204" pitchFamily="34" charset="0"/>
            </a:endParaRPr>
          </a:p>
          <a:p>
            <a:pPr algn="just"/>
            <a:r>
              <a:rPr lang="en-IN" sz="2400" b="1" dirty="0">
                <a:latin typeface="Arial" panose="020B0604020202020204" pitchFamily="34" charset="0"/>
                <a:cs typeface="Arial" panose="020B0604020202020204" pitchFamily="34" charset="0"/>
              </a:rPr>
              <a:t>A Prospective, Randomized, Double Blind, Multicentric, Parallel Group Phase-III Clinical Study to Evaluate the Efficacy, Safety, and Immunogenicity of BP01 (Bevacizumab) Versus EU approved Avastin</a:t>
            </a:r>
            <a:r>
              <a:rPr lang="en-IN" sz="2400" b="1" baseline="30000" dirty="0">
                <a:latin typeface="Arial" panose="020B0604020202020204" pitchFamily="34" charset="0"/>
                <a:cs typeface="Arial" panose="020B0604020202020204" pitchFamily="34" charset="0"/>
              </a:rPr>
              <a:t>® </a:t>
            </a:r>
            <a:r>
              <a:rPr lang="en-IN" sz="2400" b="1" dirty="0">
                <a:latin typeface="Arial" panose="020B0604020202020204" pitchFamily="34" charset="0"/>
                <a:cs typeface="Arial" panose="020B0604020202020204" pitchFamily="34" charset="0"/>
              </a:rPr>
              <a:t>along with chemotherapy XELOX in metastatic colorectal cancer patients.</a:t>
            </a:r>
          </a:p>
          <a:p>
            <a:pPr algn="just"/>
            <a:endParaRPr lang="en-IN" sz="2400" b="1" dirty="0">
              <a:latin typeface="Arial" panose="020B0604020202020204" pitchFamily="34" charset="0"/>
              <a:cs typeface="Arial" panose="020B0604020202020204" pitchFamily="34" charset="0"/>
            </a:endParaRPr>
          </a:p>
          <a:p>
            <a:pPr algn="just"/>
            <a:r>
              <a:rPr lang="en-IN" sz="2400" b="1" dirty="0">
                <a:latin typeface="Arial" panose="020B0604020202020204" pitchFamily="34" charset="0"/>
                <a:cs typeface="Arial" panose="020B0604020202020204" pitchFamily="34" charset="0"/>
              </a:rPr>
              <a:t>PROTOCOL NUMBER: ICS/CUR/2023-006</a:t>
            </a:r>
          </a:p>
          <a:p>
            <a:pPr algn="just"/>
            <a:endParaRPr lang="en-IN" sz="2400" b="1" dirty="0">
              <a:latin typeface="Arial" panose="020B0604020202020204" pitchFamily="34" charset="0"/>
              <a:cs typeface="Arial" panose="020B0604020202020204" pitchFamily="34" charset="0"/>
            </a:endParaRPr>
          </a:p>
          <a:p>
            <a:pPr algn="just"/>
            <a:r>
              <a:rPr lang="en-IN" sz="2400" b="1" dirty="0">
                <a:latin typeface="Arial" panose="020B0604020202020204" pitchFamily="34" charset="0"/>
                <a:cs typeface="Arial" panose="020B0604020202020204" pitchFamily="34" charset="0"/>
              </a:rPr>
              <a:t>Sponsors : CuraTeq Biologics Pvt. Ltd</a:t>
            </a:r>
          </a:p>
          <a:p>
            <a:pPr algn="just"/>
            <a:r>
              <a:rPr lang="en-IN" sz="2400" b="1" dirty="0">
                <a:latin typeface="Arial" panose="020B0604020202020204" pitchFamily="34" charset="0"/>
                <a:cs typeface="Arial" panose="020B0604020202020204" pitchFamily="34" charset="0"/>
              </a:rPr>
              <a:t>CRO : Insignia Clinical Services Pvt. Ltd.</a:t>
            </a:r>
          </a:p>
        </p:txBody>
      </p:sp>
      <p:sp>
        <p:nvSpPr>
          <p:cNvPr id="2" name="TextBox 1">
            <a:extLst>
              <a:ext uri="{FF2B5EF4-FFF2-40B4-BE49-F238E27FC236}">
                <a16:creationId xmlns:a16="http://schemas.microsoft.com/office/drawing/2014/main" id="{2F1116B0-0595-509C-02F8-02D0C27A866D}"/>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Tree>
    <p:extLst>
      <p:ext uri="{BB962C8B-B14F-4D97-AF65-F5344CB8AC3E}">
        <p14:creationId xmlns:p14="http://schemas.microsoft.com/office/powerpoint/2010/main" val="2377828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30C44D-0B36-DC12-ED05-065F3BBEFDC6}"/>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5" name="TextBox 4">
            <a:extLst>
              <a:ext uri="{FF2B5EF4-FFF2-40B4-BE49-F238E27FC236}">
                <a16:creationId xmlns:a16="http://schemas.microsoft.com/office/drawing/2014/main" id="{2DDBF0BE-F150-B253-6C3B-897C9A9CB2E3}"/>
              </a:ext>
            </a:extLst>
          </p:cNvPr>
          <p:cNvSpPr txBox="1"/>
          <p:nvPr/>
        </p:nvSpPr>
        <p:spPr>
          <a:xfrm>
            <a:off x="0" y="350882"/>
            <a:ext cx="10422081" cy="5801588"/>
          </a:xfrm>
          <a:prstGeom prst="rect">
            <a:avLst/>
          </a:prstGeom>
          <a:noFill/>
        </p:spPr>
        <p:txBody>
          <a:bodyPr wrap="square">
            <a:spAutoFit/>
          </a:bodyPr>
          <a:lstStyle/>
          <a:p>
            <a:pPr algn="just"/>
            <a:r>
              <a:rPr lang="en-US" sz="1500" dirty="0">
                <a:latin typeface="Arial" panose="020B0604020202020204" pitchFamily="34" charset="0"/>
                <a:cs typeface="Arial" panose="020B0604020202020204" pitchFamily="34" charset="0"/>
              </a:rPr>
              <a:t>6.  </a:t>
            </a:r>
            <a:r>
              <a:rPr lang="en-US" sz="1400" dirty="0">
                <a:latin typeface="Arial" panose="020B0604020202020204" pitchFamily="34" charset="0"/>
                <a:cs typeface="Arial" panose="020B0604020202020204" pitchFamily="34" charset="0"/>
              </a:rPr>
              <a:t>Nephrotic syndrome.</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7.  Grade ≥ 2 pulmonary or CNS hemorrhage; any Grade 4 hemorrhage.</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8.  Symptomatic Grade 4 venous thromboembolic event (for lung protocols: any venous thromboembolic event requiring full dose </a:t>
            </a:r>
          </a:p>
          <a:p>
            <a:pPr algn="just"/>
            <a:r>
              <a:rPr lang="en-US" sz="1400" dirty="0">
                <a:latin typeface="Arial" panose="020B0604020202020204" pitchFamily="34" charset="0"/>
                <a:cs typeface="Arial" panose="020B0604020202020204" pitchFamily="34" charset="0"/>
              </a:rPr>
              <a:t>     warfarin or equivalent (i.e., unfractionated or low molecular weight heparin).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9.   Any grade arterial thromboembolic event.</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10. Grade 4 congestive heart failure.</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11. Gastrointestinal perforation.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12. Tracheoesophageal fistula (any grade) or Grade 4 fistula.</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13. Grade ≥ 2 bowel obstruction that has not fully recovered despite medical or surgical intervention.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14. Wound dehiscence requiring medical or surgical intervention.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15. All Grade 4 events thought to be related to bevacizumab by the investigator.</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16. If there is a major protocol deviation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17. If concomitant therapy is reported or required which is prohibited or may interfere with the results of the study</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18. </a:t>
            </a:r>
            <a:r>
              <a:rPr lang="en-US" sz="1400" b="1" dirty="0">
                <a:latin typeface="Arial" panose="020B0604020202020204" pitchFamily="34" charset="0"/>
                <a:cs typeface="Arial" panose="020B0604020202020204" pitchFamily="34" charset="0"/>
              </a:rPr>
              <a:t>If the subject misses/delay taking the scheduled investigational product for more than 2 consecutive cycles.</a:t>
            </a:r>
          </a:p>
          <a:p>
            <a:pPr algn="just"/>
            <a:endParaRPr lang="en-US" sz="1000" b="1"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19. Administrative reasons.</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20. Any other reason that may affect the outcome of the study or the safety of the subjects</a:t>
            </a:r>
            <a:endParaRPr lang="en-IN" sz="14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07D6EF15-7D99-BA4A-B9A7-C828AD3E7BCD}"/>
              </a:ext>
            </a:extLst>
          </p:cNvPr>
          <p:cNvSpPr/>
          <p:nvPr/>
        </p:nvSpPr>
        <p:spPr>
          <a:xfrm>
            <a:off x="8520545" y="2646921"/>
            <a:ext cx="3377045" cy="1209510"/>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Note: </a:t>
            </a:r>
            <a:r>
              <a:rPr lang="en-US" dirty="0">
                <a:solidFill>
                  <a:schemeClr val="tx1"/>
                </a:solidFill>
              </a:rPr>
              <a:t>For all patients withdrawn from the study, a safety follow-up visit will be performed after 3 weeks of patient withdrawal.</a:t>
            </a:r>
          </a:p>
        </p:txBody>
      </p:sp>
    </p:spTree>
    <p:extLst>
      <p:ext uri="{BB962C8B-B14F-4D97-AF65-F5344CB8AC3E}">
        <p14:creationId xmlns:p14="http://schemas.microsoft.com/office/powerpoint/2010/main" val="2635839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07B08-4999-85DF-46CD-7921F6735A51}"/>
              </a:ext>
            </a:extLst>
          </p:cNvPr>
          <p:cNvSpPr txBox="1">
            <a:spLocks/>
          </p:cNvSpPr>
          <p:nvPr/>
        </p:nvSpPr>
        <p:spPr>
          <a:xfrm>
            <a:off x="76199" y="408671"/>
            <a:ext cx="3156857"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Study Visits</a:t>
            </a:r>
          </a:p>
        </p:txBody>
      </p:sp>
      <p:sp>
        <p:nvSpPr>
          <p:cNvPr id="4" name="TextBox 3">
            <a:extLst>
              <a:ext uri="{FF2B5EF4-FFF2-40B4-BE49-F238E27FC236}">
                <a16:creationId xmlns:a16="http://schemas.microsoft.com/office/drawing/2014/main" id="{7A8870FE-2C8A-7F81-88E7-0C5BFB479D53}"/>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extBox 5">
            <a:extLst>
              <a:ext uri="{FF2B5EF4-FFF2-40B4-BE49-F238E27FC236}">
                <a16:creationId xmlns:a16="http://schemas.microsoft.com/office/drawing/2014/main" id="{7E474D22-AD93-9687-C95F-2985C3085E65}"/>
              </a:ext>
            </a:extLst>
          </p:cNvPr>
          <p:cNvSpPr txBox="1"/>
          <p:nvPr/>
        </p:nvSpPr>
        <p:spPr>
          <a:xfrm>
            <a:off x="83127" y="1055002"/>
            <a:ext cx="6524008" cy="4455835"/>
          </a:xfrm>
          <a:prstGeom prst="rect">
            <a:avLst/>
          </a:prstGeom>
          <a:noFill/>
        </p:spPr>
        <p:txBody>
          <a:bodyPr wrap="square">
            <a:spAutoFit/>
          </a:bodyPr>
          <a:lstStyle/>
          <a:p>
            <a:pPr>
              <a:lnSpc>
                <a:spcPct val="150000"/>
              </a:lnSpc>
            </a:pPr>
            <a:r>
              <a:rPr lang="en-US" sz="2400" b="1" dirty="0">
                <a:latin typeface="Arial" panose="020B0604020202020204" pitchFamily="34" charset="0"/>
                <a:cs typeface="Arial" panose="020B0604020202020204" pitchFamily="34" charset="0"/>
              </a:rPr>
              <a:t>Visit 1</a:t>
            </a:r>
            <a:r>
              <a:rPr lang="en-US" sz="2400" dirty="0">
                <a:latin typeface="Arial" panose="020B0604020202020204" pitchFamily="34" charset="0"/>
                <a:cs typeface="Arial" panose="020B0604020202020204" pitchFamily="34" charset="0"/>
              </a:rPr>
              <a:t>: Screening (Day -28)</a:t>
            </a:r>
          </a:p>
          <a:p>
            <a:pPr>
              <a:lnSpc>
                <a:spcPct val="150000"/>
              </a:lnSpc>
            </a:pPr>
            <a:r>
              <a:rPr lang="en-US" sz="2400" b="1" dirty="0">
                <a:latin typeface="Arial" panose="020B0604020202020204" pitchFamily="34" charset="0"/>
                <a:cs typeface="Arial" panose="020B0604020202020204" pitchFamily="34" charset="0"/>
              </a:rPr>
              <a:t>Visit 2</a:t>
            </a:r>
            <a:r>
              <a:rPr lang="en-US" sz="2400" dirty="0">
                <a:latin typeface="Arial" panose="020B0604020202020204" pitchFamily="34" charset="0"/>
                <a:cs typeface="Arial" panose="020B0604020202020204" pitchFamily="34" charset="0"/>
              </a:rPr>
              <a:t>: Randomization / Cycle 1 (Day 1)</a:t>
            </a:r>
          </a:p>
          <a:p>
            <a:pPr>
              <a:lnSpc>
                <a:spcPct val="150000"/>
              </a:lnSpc>
            </a:pPr>
            <a:r>
              <a:rPr lang="en-US" sz="2400" b="1" dirty="0">
                <a:latin typeface="Arial" panose="020B0604020202020204" pitchFamily="34" charset="0"/>
                <a:cs typeface="Arial" panose="020B0604020202020204" pitchFamily="34" charset="0"/>
              </a:rPr>
              <a:t>Visit 3</a:t>
            </a:r>
            <a:r>
              <a:rPr lang="en-US" sz="2400" dirty="0">
                <a:latin typeface="Arial" panose="020B0604020202020204" pitchFamily="34" charset="0"/>
                <a:cs typeface="Arial" panose="020B0604020202020204" pitchFamily="34" charset="0"/>
              </a:rPr>
              <a:t>: Cycle 2 (Day 22± 3 Days)</a:t>
            </a:r>
          </a:p>
          <a:p>
            <a:pPr>
              <a:lnSpc>
                <a:spcPct val="150000"/>
              </a:lnSpc>
            </a:pPr>
            <a:r>
              <a:rPr lang="en-US" sz="2400" b="1" dirty="0">
                <a:latin typeface="Arial" panose="020B0604020202020204" pitchFamily="34" charset="0"/>
                <a:cs typeface="Arial" panose="020B0604020202020204" pitchFamily="34" charset="0"/>
              </a:rPr>
              <a:t>Visit 4</a:t>
            </a:r>
            <a:r>
              <a:rPr lang="en-US" sz="2400" dirty="0">
                <a:latin typeface="Arial" panose="020B0604020202020204" pitchFamily="34" charset="0"/>
                <a:cs typeface="Arial" panose="020B0604020202020204" pitchFamily="34" charset="0"/>
              </a:rPr>
              <a:t>: Cycle 3 (Day 43 ± 3 Days)</a:t>
            </a:r>
          </a:p>
          <a:p>
            <a:pPr>
              <a:lnSpc>
                <a:spcPct val="150000"/>
              </a:lnSpc>
            </a:pPr>
            <a:r>
              <a:rPr lang="en-US" sz="2400" b="1" dirty="0">
                <a:latin typeface="Arial" panose="020B0604020202020204" pitchFamily="34" charset="0"/>
                <a:cs typeface="Arial" panose="020B0604020202020204" pitchFamily="34" charset="0"/>
              </a:rPr>
              <a:t>Visit 5</a:t>
            </a:r>
            <a:r>
              <a:rPr lang="en-US" sz="2400" dirty="0">
                <a:latin typeface="Arial" panose="020B0604020202020204" pitchFamily="34" charset="0"/>
                <a:cs typeface="Arial" panose="020B0604020202020204" pitchFamily="34" charset="0"/>
              </a:rPr>
              <a:t>: Cycle 4 (Day 64 ± 3 Days)</a:t>
            </a:r>
          </a:p>
          <a:p>
            <a:pPr>
              <a:lnSpc>
                <a:spcPct val="150000"/>
              </a:lnSpc>
            </a:pPr>
            <a:r>
              <a:rPr lang="en-US" sz="2400" b="1" dirty="0">
                <a:latin typeface="Arial" panose="020B0604020202020204" pitchFamily="34" charset="0"/>
                <a:cs typeface="Arial" panose="020B0604020202020204" pitchFamily="34" charset="0"/>
              </a:rPr>
              <a:t>Visit 6</a:t>
            </a:r>
            <a:r>
              <a:rPr lang="en-US" sz="2400" dirty="0">
                <a:latin typeface="Arial" panose="020B0604020202020204" pitchFamily="34" charset="0"/>
                <a:cs typeface="Arial" panose="020B0604020202020204" pitchFamily="34" charset="0"/>
              </a:rPr>
              <a:t>: Cycle 5 (Day 85 ± 3 Days)</a:t>
            </a:r>
          </a:p>
          <a:p>
            <a:pPr>
              <a:lnSpc>
                <a:spcPct val="150000"/>
              </a:lnSpc>
            </a:pPr>
            <a:r>
              <a:rPr lang="en-US" sz="2400" b="1" dirty="0">
                <a:latin typeface="Arial" panose="020B0604020202020204" pitchFamily="34" charset="0"/>
                <a:cs typeface="Arial" panose="020B0604020202020204" pitchFamily="34" charset="0"/>
              </a:rPr>
              <a:t>Visit 7</a:t>
            </a:r>
            <a:r>
              <a:rPr lang="en-US" sz="2400" dirty="0">
                <a:latin typeface="Arial" panose="020B0604020202020204" pitchFamily="34" charset="0"/>
                <a:cs typeface="Arial" panose="020B0604020202020204" pitchFamily="34" charset="0"/>
              </a:rPr>
              <a:t>: Cycle 6 (Day 106 ± 3 Days)</a:t>
            </a:r>
          </a:p>
          <a:p>
            <a:pPr>
              <a:lnSpc>
                <a:spcPct val="150000"/>
              </a:lnSpc>
            </a:pPr>
            <a:r>
              <a:rPr lang="en-US" sz="2400" b="1" dirty="0">
                <a:latin typeface="Arial" panose="020B0604020202020204" pitchFamily="34" charset="0"/>
                <a:cs typeface="Arial" panose="020B0604020202020204" pitchFamily="34" charset="0"/>
              </a:rPr>
              <a:t>Visit 8</a:t>
            </a:r>
            <a:r>
              <a:rPr lang="en-US" sz="2400" dirty="0">
                <a:latin typeface="Arial" panose="020B0604020202020204" pitchFamily="34" charset="0"/>
                <a:cs typeface="Arial" panose="020B0604020202020204" pitchFamily="34" charset="0"/>
              </a:rPr>
              <a:t>: End of Study Visit (Day 127 ± 5 Days)</a:t>
            </a:r>
            <a:endParaRPr lang="en-IN" sz="2000" dirty="0">
              <a:latin typeface="Arial" panose="020B0604020202020204" pitchFamily="34" charset="0"/>
              <a:cs typeface="Arial" panose="020B0604020202020204" pitchFamily="34" charset="0"/>
            </a:endParaRPr>
          </a:p>
        </p:txBody>
      </p:sp>
      <p:graphicFrame>
        <p:nvGraphicFramePr>
          <p:cNvPr id="9" name="Diagram 8">
            <a:extLst>
              <a:ext uri="{FF2B5EF4-FFF2-40B4-BE49-F238E27FC236}">
                <a16:creationId xmlns:a16="http://schemas.microsoft.com/office/drawing/2014/main" id="{5D734C00-EDE7-79F6-BF2D-56EF72A242FE}"/>
              </a:ext>
            </a:extLst>
          </p:cNvPr>
          <p:cNvGraphicFramePr/>
          <p:nvPr>
            <p:extLst>
              <p:ext uri="{D42A27DB-BD31-4B8C-83A1-F6EECF244321}">
                <p14:modId xmlns:p14="http://schemas.microsoft.com/office/powerpoint/2010/main" val="3434904098"/>
              </p:ext>
            </p:extLst>
          </p:nvPr>
        </p:nvGraphicFramePr>
        <p:xfrm>
          <a:off x="6776210" y="1836849"/>
          <a:ext cx="4061508" cy="3304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Rounded Corners 9">
            <a:extLst>
              <a:ext uri="{FF2B5EF4-FFF2-40B4-BE49-F238E27FC236}">
                <a16:creationId xmlns:a16="http://schemas.microsoft.com/office/drawing/2014/main" id="{C7BF2688-6449-554C-7BED-2AE15C36AA26}"/>
              </a:ext>
            </a:extLst>
          </p:cNvPr>
          <p:cNvSpPr/>
          <p:nvPr/>
        </p:nvSpPr>
        <p:spPr>
          <a:xfrm>
            <a:off x="7933115" y="823894"/>
            <a:ext cx="1526304" cy="646330"/>
          </a:xfrm>
          <a:prstGeom prst="roundRect">
            <a:avLst/>
          </a:prstGeom>
          <a:solidFill>
            <a:schemeClr val="tx2">
              <a:lumMod val="20000"/>
              <a:lumOff val="8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Screening </a:t>
            </a:r>
          </a:p>
          <a:p>
            <a:pPr algn="ctr"/>
            <a:r>
              <a:rPr lang="en-IN" dirty="0">
                <a:solidFill>
                  <a:schemeClr val="tx1"/>
                </a:solidFill>
              </a:rPr>
              <a:t>(28 Days)</a:t>
            </a:r>
          </a:p>
        </p:txBody>
      </p:sp>
      <p:sp>
        <p:nvSpPr>
          <p:cNvPr id="11" name="TextBox 10">
            <a:extLst>
              <a:ext uri="{FF2B5EF4-FFF2-40B4-BE49-F238E27FC236}">
                <a16:creationId xmlns:a16="http://schemas.microsoft.com/office/drawing/2014/main" id="{469A6A42-0A5E-A412-0847-67A6FD644100}"/>
              </a:ext>
            </a:extLst>
          </p:cNvPr>
          <p:cNvSpPr txBox="1"/>
          <p:nvPr/>
        </p:nvSpPr>
        <p:spPr>
          <a:xfrm>
            <a:off x="9816977" y="3206408"/>
            <a:ext cx="636278" cy="523220"/>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X </a:t>
            </a:r>
            <a:r>
              <a:rPr lang="en-IN" sz="2800" b="1" dirty="0">
                <a:solidFill>
                  <a:srgbClr val="C00000"/>
                </a:solidFill>
                <a:latin typeface="Arial" panose="020B0604020202020204" pitchFamily="34" charset="0"/>
                <a:cs typeface="Arial" panose="020B0604020202020204" pitchFamily="34" charset="0"/>
              </a:rPr>
              <a:t>6</a:t>
            </a:r>
            <a:endParaRPr lang="en-IN" sz="1400" b="1" dirty="0">
              <a:solidFill>
                <a:srgbClr val="C00000"/>
              </a:solidFill>
              <a:latin typeface="Arial" panose="020B0604020202020204" pitchFamily="34" charset="0"/>
              <a:cs typeface="Arial" panose="020B0604020202020204" pitchFamily="34" charset="0"/>
            </a:endParaRPr>
          </a:p>
        </p:txBody>
      </p:sp>
      <p:sp>
        <p:nvSpPr>
          <p:cNvPr id="12" name="Arrow: Down 11">
            <a:extLst>
              <a:ext uri="{FF2B5EF4-FFF2-40B4-BE49-F238E27FC236}">
                <a16:creationId xmlns:a16="http://schemas.microsoft.com/office/drawing/2014/main" id="{B2578B85-E180-C943-4161-076D44F3CA13}"/>
              </a:ext>
            </a:extLst>
          </p:cNvPr>
          <p:cNvSpPr/>
          <p:nvPr/>
        </p:nvSpPr>
        <p:spPr>
          <a:xfrm>
            <a:off x="8548487" y="1624579"/>
            <a:ext cx="295561" cy="477520"/>
          </a:xfrm>
          <a:prstGeom prst="downArrow">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rgbClr val="FF0000"/>
              </a:solidFill>
            </a:endParaRPr>
          </a:p>
        </p:txBody>
      </p:sp>
      <p:sp>
        <p:nvSpPr>
          <p:cNvPr id="13" name="Arrow: Down 12">
            <a:extLst>
              <a:ext uri="{FF2B5EF4-FFF2-40B4-BE49-F238E27FC236}">
                <a16:creationId xmlns:a16="http://schemas.microsoft.com/office/drawing/2014/main" id="{D25D1A9F-6B09-D281-CB30-D3B9CCD913FE}"/>
              </a:ext>
            </a:extLst>
          </p:cNvPr>
          <p:cNvSpPr/>
          <p:nvPr/>
        </p:nvSpPr>
        <p:spPr>
          <a:xfrm>
            <a:off x="8696268" y="4815905"/>
            <a:ext cx="295561" cy="477520"/>
          </a:xfrm>
          <a:prstGeom prst="downArrow">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rgbClr val="FF0000"/>
              </a:solidFill>
            </a:endParaRPr>
          </a:p>
        </p:txBody>
      </p:sp>
      <p:sp>
        <p:nvSpPr>
          <p:cNvPr id="14" name="Rectangle: Rounded Corners 13">
            <a:extLst>
              <a:ext uri="{FF2B5EF4-FFF2-40B4-BE49-F238E27FC236}">
                <a16:creationId xmlns:a16="http://schemas.microsoft.com/office/drawing/2014/main" id="{8964A52B-16B9-678C-31FC-FC8EAC8B52C0}"/>
              </a:ext>
            </a:extLst>
          </p:cNvPr>
          <p:cNvSpPr/>
          <p:nvPr/>
        </p:nvSpPr>
        <p:spPr>
          <a:xfrm>
            <a:off x="8080896" y="5356689"/>
            <a:ext cx="1526304" cy="646330"/>
          </a:xfrm>
          <a:prstGeom prst="roundRect">
            <a:avLst/>
          </a:prstGeom>
          <a:solidFill>
            <a:schemeClr val="tx2">
              <a:lumMod val="20000"/>
              <a:lumOff val="8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End of Study</a:t>
            </a:r>
          </a:p>
        </p:txBody>
      </p:sp>
      <p:sp>
        <p:nvSpPr>
          <p:cNvPr id="5" name="TextBox 4">
            <a:extLst>
              <a:ext uri="{FF2B5EF4-FFF2-40B4-BE49-F238E27FC236}">
                <a16:creationId xmlns:a16="http://schemas.microsoft.com/office/drawing/2014/main" id="{B04F13B3-D6B6-C156-2450-56244C939F18}"/>
              </a:ext>
            </a:extLst>
          </p:cNvPr>
          <p:cNvSpPr txBox="1"/>
          <p:nvPr/>
        </p:nvSpPr>
        <p:spPr>
          <a:xfrm>
            <a:off x="7325847" y="4356316"/>
            <a:ext cx="936989" cy="307777"/>
          </a:xfrm>
          <a:prstGeom prst="rect">
            <a:avLst/>
          </a:prstGeom>
          <a:noFill/>
        </p:spPr>
        <p:txBody>
          <a:bodyPr wrap="square" rtlCol="0">
            <a:spAutoFit/>
          </a:bodyPr>
          <a:lstStyle/>
          <a:p>
            <a:r>
              <a:rPr lang="en-IN" sz="1400" b="1" dirty="0">
                <a:solidFill>
                  <a:srgbClr val="FF00FF"/>
                </a:solidFill>
                <a:latin typeface="Arial" panose="020B0604020202020204" pitchFamily="34" charset="0"/>
                <a:cs typeface="Arial" panose="020B0604020202020204" pitchFamily="34" charset="0"/>
              </a:rPr>
              <a:t>21 days </a:t>
            </a:r>
            <a:endParaRPr lang="en-IN" sz="1200" b="1" dirty="0">
              <a:solidFill>
                <a:srgbClr val="FF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624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animBg="1"/>
      <p:bldP spid="11" grpId="0"/>
      <p:bldP spid="12" grpId="0" animBg="1"/>
      <p:bldP spid="13" grpId="0" animBg="1"/>
      <p:bldP spid="1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F6CC32-0B2B-08F2-F86C-F7B0C0BE8D94}"/>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extBox 3">
            <a:extLst>
              <a:ext uri="{FF2B5EF4-FFF2-40B4-BE49-F238E27FC236}">
                <a16:creationId xmlns:a16="http://schemas.microsoft.com/office/drawing/2014/main" id="{273F5573-6423-16D4-F1A3-8F3CEE0137E2}"/>
              </a:ext>
            </a:extLst>
          </p:cNvPr>
          <p:cNvSpPr txBox="1"/>
          <p:nvPr/>
        </p:nvSpPr>
        <p:spPr>
          <a:xfrm>
            <a:off x="10391" y="269757"/>
            <a:ext cx="4623955"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sng" strike="noStrike" kern="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Study Evaluations- Assessments</a:t>
            </a:r>
            <a:endParaRPr kumimoji="0" lang="en-IN" sz="2200" b="0" i="0" u="sng" strike="noStrike" kern="1200" cap="none" spc="0" normalizeH="0" baseline="0" noProof="0" dirty="0">
              <a:ln>
                <a:noFill/>
              </a:ln>
              <a:solidFill>
                <a:srgbClr val="C00000"/>
              </a:solidFill>
              <a:effectLst/>
              <a:uLnTx/>
              <a:uFillTx/>
              <a:latin typeface="Calibri" panose="020F0502020204030204"/>
              <a:ea typeface="+mn-ea"/>
              <a:cs typeface="+mn-cs"/>
            </a:endParaRPr>
          </a:p>
        </p:txBody>
      </p:sp>
      <p:graphicFrame>
        <p:nvGraphicFramePr>
          <p:cNvPr id="5" name="Table 11">
            <a:extLst>
              <a:ext uri="{FF2B5EF4-FFF2-40B4-BE49-F238E27FC236}">
                <a16:creationId xmlns:a16="http://schemas.microsoft.com/office/drawing/2014/main" id="{D15AB4AC-605E-E010-C01C-161C77740055}"/>
              </a:ext>
            </a:extLst>
          </p:cNvPr>
          <p:cNvGraphicFramePr>
            <a:graphicFrameLocks noGrp="1"/>
          </p:cNvGraphicFramePr>
          <p:nvPr>
            <p:extLst>
              <p:ext uri="{D42A27DB-BD31-4B8C-83A1-F6EECF244321}">
                <p14:modId xmlns:p14="http://schemas.microsoft.com/office/powerpoint/2010/main" val="3757313777"/>
              </p:ext>
            </p:extLst>
          </p:nvPr>
        </p:nvGraphicFramePr>
        <p:xfrm>
          <a:off x="114300" y="680951"/>
          <a:ext cx="9985664" cy="5516880"/>
        </p:xfrm>
        <a:graphic>
          <a:graphicData uri="http://schemas.openxmlformats.org/drawingml/2006/table">
            <a:tbl>
              <a:tblPr firstRow="1" bandRow="1"/>
              <a:tblGrid>
                <a:gridCol w="2056378">
                  <a:extLst>
                    <a:ext uri="{9D8B030D-6E8A-4147-A177-3AD203B41FA5}">
                      <a16:colId xmlns:a16="http://schemas.microsoft.com/office/drawing/2014/main" val="584032405"/>
                    </a:ext>
                  </a:extLst>
                </a:gridCol>
                <a:gridCol w="1128195">
                  <a:extLst>
                    <a:ext uri="{9D8B030D-6E8A-4147-A177-3AD203B41FA5}">
                      <a16:colId xmlns:a16="http://schemas.microsoft.com/office/drawing/2014/main" val="2669585378"/>
                    </a:ext>
                  </a:extLst>
                </a:gridCol>
                <a:gridCol w="899055">
                  <a:extLst>
                    <a:ext uri="{9D8B030D-6E8A-4147-A177-3AD203B41FA5}">
                      <a16:colId xmlns:a16="http://schemas.microsoft.com/office/drawing/2014/main" val="557264249"/>
                    </a:ext>
                  </a:extLst>
                </a:gridCol>
                <a:gridCol w="935181">
                  <a:extLst>
                    <a:ext uri="{9D8B030D-6E8A-4147-A177-3AD203B41FA5}">
                      <a16:colId xmlns:a16="http://schemas.microsoft.com/office/drawing/2014/main" val="1738838331"/>
                    </a:ext>
                  </a:extLst>
                </a:gridCol>
                <a:gridCol w="1049482">
                  <a:extLst>
                    <a:ext uri="{9D8B030D-6E8A-4147-A177-3AD203B41FA5}">
                      <a16:colId xmlns:a16="http://schemas.microsoft.com/office/drawing/2014/main" val="1573075395"/>
                    </a:ext>
                  </a:extLst>
                </a:gridCol>
                <a:gridCol w="1007918">
                  <a:extLst>
                    <a:ext uri="{9D8B030D-6E8A-4147-A177-3AD203B41FA5}">
                      <a16:colId xmlns:a16="http://schemas.microsoft.com/office/drawing/2014/main" val="3044271174"/>
                    </a:ext>
                  </a:extLst>
                </a:gridCol>
                <a:gridCol w="1007919">
                  <a:extLst>
                    <a:ext uri="{9D8B030D-6E8A-4147-A177-3AD203B41FA5}">
                      <a16:colId xmlns:a16="http://schemas.microsoft.com/office/drawing/2014/main" val="2002123279"/>
                    </a:ext>
                  </a:extLst>
                </a:gridCol>
                <a:gridCol w="955963">
                  <a:extLst>
                    <a:ext uri="{9D8B030D-6E8A-4147-A177-3AD203B41FA5}">
                      <a16:colId xmlns:a16="http://schemas.microsoft.com/office/drawing/2014/main" val="4238502916"/>
                    </a:ext>
                  </a:extLst>
                </a:gridCol>
                <a:gridCol w="945573">
                  <a:extLst>
                    <a:ext uri="{9D8B030D-6E8A-4147-A177-3AD203B41FA5}">
                      <a16:colId xmlns:a16="http://schemas.microsoft.com/office/drawing/2014/main" val="2074384825"/>
                    </a:ext>
                  </a:extLst>
                </a:gridCol>
              </a:tblGrid>
              <a:tr h="34519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Assessment </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Visit 1</a:t>
                      </a:r>
                    </a:p>
                    <a:p>
                      <a:pPr algn="ctr"/>
                      <a:r>
                        <a:rPr lang="en-IN" sz="1000" b="1" dirty="0">
                          <a:solidFill>
                            <a:schemeClr val="tx1"/>
                          </a:solidFill>
                          <a:latin typeface="Arial" panose="020B0604020202020204" pitchFamily="34" charset="0"/>
                          <a:cs typeface="Arial" panose="020B0604020202020204" pitchFamily="34" charset="0"/>
                        </a:rPr>
                        <a:t>(Screening) </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Visit 2</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Visit 3</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Visit 4</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IN" sz="1000" b="1" dirty="0">
                          <a:solidFill>
                            <a:schemeClr val="tx1"/>
                          </a:solidFill>
                          <a:latin typeface="Arial" panose="020B0604020202020204" pitchFamily="34" charset="0"/>
                          <a:cs typeface="Arial" panose="020B0604020202020204" pitchFamily="34" charset="0"/>
                        </a:rPr>
                        <a:t> Visit 5</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IN" sz="1000" b="1" dirty="0">
                          <a:solidFill>
                            <a:schemeClr val="tx1"/>
                          </a:solidFill>
                          <a:latin typeface="Arial" panose="020B0604020202020204" pitchFamily="34" charset="0"/>
                          <a:cs typeface="Arial" panose="020B0604020202020204" pitchFamily="34" charset="0"/>
                        </a:rPr>
                        <a:t>Visit 6</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IN" sz="1000" b="1" dirty="0">
                          <a:solidFill>
                            <a:schemeClr val="tx1"/>
                          </a:solidFill>
                          <a:latin typeface="Arial" panose="020B0604020202020204" pitchFamily="34" charset="0"/>
                          <a:cs typeface="Arial" panose="020B0604020202020204" pitchFamily="34" charset="0"/>
                        </a:rPr>
                        <a:t>Visit 7</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IN" sz="1000" b="1" dirty="0">
                          <a:solidFill>
                            <a:schemeClr val="tx1"/>
                          </a:solidFill>
                          <a:latin typeface="Arial" panose="020B0604020202020204" pitchFamily="34" charset="0"/>
                          <a:cs typeface="Arial" panose="020B0604020202020204" pitchFamily="34" charset="0"/>
                        </a:rPr>
                        <a:t>Visit 8</a:t>
                      </a:r>
                    </a:p>
                    <a:p>
                      <a:pPr algn="ctr"/>
                      <a:r>
                        <a:rPr lang="en-IN" sz="1000" b="1" dirty="0">
                          <a:solidFill>
                            <a:schemeClr val="tx1"/>
                          </a:solidFill>
                          <a:latin typeface="Arial" panose="020B0604020202020204" pitchFamily="34" charset="0"/>
                          <a:cs typeface="Arial" panose="020B0604020202020204" pitchFamily="34" charset="0"/>
                        </a:rPr>
                        <a:t>(EOS)</a:t>
                      </a: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074624038"/>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Vital Signs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6165174"/>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Physical examination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1864041"/>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COVID-19 (RT-PCR)</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0533126"/>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COVID-19 Questionnaire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7246613"/>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Hematology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7887462"/>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Serum Biochemistry</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949434"/>
                  </a:ext>
                </a:extLst>
              </a:tr>
              <a:tr h="233901">
                <a:tc>
                  <a:txBody>
                    <a:bodyPr/>
                    <a:lstStyle/>
                    <a:p>
                      <a:pPr algn="l"/>
                      <a:r>
                        <a:rPr lang="en-IN" sz="1000" b="1" dirty="0">
                          <a:solidFill>
                            <a:schemeClr val="tx1"/>
                          </a:solidFill>
                          <a:latin typeface="Arial" panose="020B0604020202020204" pitchFamily="34" charset="0"/>
                          <a:cs typeface="Arial" panose="020B0604020202020204" pitchFamily="34" charset="0"/>
                        </a:rPr>
                        <a:t>Serum Electrolytes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7269507"/>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Urinalysis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IN" sz="10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5139564"/>
                  </a:ext>
                </a:extLst>
              </a:tr>
              <a:tr h="212426">
                <a:tc>
                  <a:txBody>
                    <a:bodyPr/>
                    <a:lstStyle/>
                    <a:p>
                      <a:pPr algn="l"/>
                      <a:r>
                        <a:rPr lang="en-IN" sz="1000" b="1" i="0" dirty="0">
                          <a:solidFill>
                            <a:srgbClr val="000000"/>
                          </a:solidFill>
                          <a:effectLst/>
                          <a:latin typeface="Arial" panose="020B0604020202020204" pitchFamily="34" charset="0"/>
                          <a:cs typeface="Arial" panose="020B0604020202020204" pitchFamily="34" charset="0"/>
                        </a:rPr>
                        <a:t>HIV, HbsAg and HCV</a:t>
                      </a:r>
                      <a:r>
                        <a:rPr lang="en-IN" sz="1000" b="1" dirty="0">
                          <a:latin typeface="Arial" panose="020B0604020202020204" pitchFamily="34" charset="0"/>
                          <a:cs typeface="Arial" panose="020B0604020202020204" pitchFamily="34" charset="0"/>
                        </a:rPr>
                        <a:t> </a:t>
                      </a:r>
                      <a:endParaRPr lang="en-IN" sz="1000" b="1" dirty="0">
                        <a:solidFill>
                          <a:schemeClr val="tx1"/>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991120"/>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12 Lead ECG</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551"/>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Coagulation Profile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2418934"/>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Spot UACR (Dipstick method)</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1361755"/>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Pregnancy Test (serum)</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61262152"/>
                  </a:ext>
                </a:extLst>
              </a:tr>
              <a:tr h="2124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dirty="0">
                          <a:solidFill>
                            <a:schemeClr val="tx1"/>
                          </a:solidFill>
                          <a:latin typeface="Arial" panose="020B0604020202020204" pitchFamily="34" charset="0"/>
                          <a:cs typeface="Arial" panose="020B0604020202020204" pitchFamily="34" charset="0"/>
                        </a:rPr>
                        <a:t>Pregnancy Test (urine)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968065"/>
                  </a:ext>
                </a:extLst>
              </a:tr>
              <a:tr h="2124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dirty="0">
                          <a:solidFill>
                            <a:schemeClr val="tx1"/>
                          </a:solidFill>
                          <a:latin typeface="Arial" panose="020B0604020202020204" pitchFamily="34" charset="0"/>
                          <a:cs typeface="Arial" panose="020B0604020202020204" pitchFamily="34" charset="0"/>
                        </a:rPr>
                        <a:t>2D-ECHO/MUGA</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41189308"/>
                  </a:ext>
                </a:extLst>
              </a:tr>
              <a:tr h="2124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dirty="0">
                          <a:solidFill>
                            <a:schemeClr val="tx1"/>
                          </a:solidFill>
                          <a:latin typeface="Arial" panose="020B0604020202020204" pitchFamily="34" charset="0"/>
                          <a:cs typeface="Arial" panose="020B0604020202020204" pitchFamily="34" charset="0"/>
                        </a:rPr>
                        <a:t>Tumor Assessment</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045744"/>
                  </a:ext>
                </a:extLst>
              </a:tr>
              <a:tr h="2124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dirty="0">
                          <a:solidFill>
                            <a:schemeClr val="tx1"/>
                          </a:solidFill>
                          <a:latin typeface="Arial" panose="020B0604020202020204" pitchFamily="34" charset="0"/>
                          <a:cs typeface="Arial" panose="020B0604020202020204" pitchFamily="34" charset="0"/>
                        </a:rPr>
                        <a:t>ECOG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4261217"/>
                  </a:ext>
                </a:extLst>
              </a:tr>
              <a:tr h="2124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b="1" dirty="0">
                          <a:solidFill>
                            <a:schemeClr val="tx1"/>
                          </a:solidFill>
                          <a:latin typeface="Arial" panose="020B0604020202020204" pitchFamily="34" charset="0"/>
                          <a:cs typeface="Arial" panose="020B0604020202020204" pitchFamily="34" charset="0"/>
                        </a:rPr>
                        <a:t>Bone Scan</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78442"/>
                  </a:ext>
                </a:extLst>
              </a:tr>
              <a:tr h="21242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IN" sz="1000" b="1" dirty="0">
                          <a:solidFill>
                            <a:schemeClr val="tx1"/>
                          </a:solidFill>
                          <a:latin typeface="Arial" panose="020B0604020202020204" pitchFamily="34" charset="0"/>
                          <a:cs typeface="Arial" panose="020B0604020202020204" pitchFamily="34" charset="0"/>
                        </a:rPr>
                        <a:t>AE/SAE Check</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2753670"/>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Brain CT or MRI</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9379052"/>
                  </a:ext>
                </a:extLst>
              </a:tr>
              <a:tr h="212426">
                <a:tc>
                  <a:txBody>
                    <a:bodyPr/>
                    <a:lstStyle/>
                    <a:p>
                      <a:pPr algn="l"/>
                      <a:r>
                        <a:rPr lang="en-IN" sz="1000" b="1" dirty="0">
                          <a:solidFill>
                            <a:schemeClr val="tx1"/>
                          </a:solidFill>
                          <a:latin typeface="Arial" panose="020B0604020202020204" pitchFamily="34" charset="0"/>
                          <a:cs typeface="Arial" panose="020B0604020202020204" pitchFamily="34" charset="0"/>
                        </a:rPr>
                        <a:t>Injection Site Monitoring</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FF000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000" b="1" dirty="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000" b="1" dirty="0">
                        <a:solidFill>
                          <a:srgbClr val="002060"/>
                        </a:solidFill>
                        <a:latin typeface="Arial" panose="020B0604020202020204" pitchFamily="34" charset="0"/>
                        <a:cs typeface="Arial" panose="020B060402020202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4918020"/>
                  </a:ext>
                </a:extLst>
              </a:tr>
            </a:tbl>
          </a:graphicData>
        </a:graphic>
      </p:graphicFrame>
    </p:spTree>
    <p:extLst>
      <p:ext uri="{BB962C8B-B14F-4D97-AF65-F5344CB8AC3E}">
        <p14:creationId xmlns:p14="http://schemas.microsoft.com/office/powerpoint/2010/main" val="3082905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62AF58-3412-79AD-D25C-1D0CF241954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4" name="Table 3">
            <a:extLst>
              <a:ext uri="{FF2B5EF4-FFF2-40B4-BE49-F238E27FC236}">
                <a16:creationId xmlns:a16="http://schemas.microsoft.com/office/drawing/2014/main" id="{9D1BD6B6-6220-44DD-9A79-32BF422C269F}"/>
              </a:ext>
            </a:extLst>
          </p:cNvPr>
          <p:cNvGraphicFramePr>
            <a:graphicFrameLocks noGrp="1"/>
          </p:cNvGraphicFramePr>
          <p:nvPr>
            <p:extLst>
              <p:ext uri="{D42A27DB-BD31-4B8C-83A1-F6EECF244321}">
                <p14:modId xmlns:p14="http://schemas.microsoft.com/office/powerpoint/2010/main" val="2841302092"/>
              </p:ext>
            </p:extLst>
          </p:nvPr>
        </p:nvGraphicFramePr>
        <p:xfrm>
          <a:off x="1148772" y="1373145"/>
          <a:ext cx="9294091" cy="3179233"/>
        </p:xfrm>
        <a:graphic>
          <a:graphicData uri="http://schemas.openxmlformats.org/drawingml/2006/table">
            <a:tbl>
              <a:tblPr firstRow="1" bandRow="1">
                <a:tableStyleId>{5C22544A-7EE6-4342-B048-85BDC9FD1C3A}</a:tableStyleId>
              </a:tblPr>
              <a:tblGrid>
                <a:gridCol w="950191">
                  <a:extLst>
                    <a:ext uri="{9D8B030D-6E8A-4147-A177-3AD203B41FA5}">
                      <a16:colId xmlns:a16="http://schemas.microsoft.com/office/drawing/2014/main" val="1292738807"/>
                    </a:ext>
                  </a:extLst>
                </a:gridCol>
                <a:gridCol w="8343900">
                  <a:extLst>
                    <a:ext uri="{9D8B030D-6E8A-4147-A177-3AD203B41FA5}">
                      <a16:colId xmlns:a16="http://schemas.microsoft.com/office/drawing/2014/main" val="59618799"/>
                    </a:ext>
                  </a:extLst>
                </a:gridCol>
              </a:tblGrid>
              <a:tr h="537633">
                <a:tc>
                  <a:txBody>
                    <a:bodyPr/>
                    <a:lstStyle/>
                    <a:p>
                      <a:pPr algn="ctr"/>
                      <a:r>
                        <a:rPr lang="en-IN" dirty="0">
                          <a:solidFill>
                            <a:schemeClr val="tx1"/>
                          </a:solidFill>
                          <a:latin typeface="Arial" panose="020B0604020202020204" pitchFamily="34" charset="0"/>
                          <a:cs typeface="Arial" panose="020B0604020202020204" pitchFamily="34" charset="0"/>
                        </a:rPr>
                        <a:t>Grade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IN" dirty="0">
                          <a:solidFill>
                            <a:schemeClr val="tx1"/>
                          </a:solidFill>
                          <a:latin typeface="Arial" panose="020B0604020202020204" pitchFamily="34" charset="0"/>
                          <a:cs typeface="Arial" panose="020B0604020202020204" pitchFamily="34" charset="0"/>
                        </a:rPr>
                        <a:t>ECOG Performance 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834169577"/>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Arial" panose="020B0604020202020204" pitchFamily="34" charset="0"/>
                          <a:cs typeface="Arial" panose="020B0604020202020204" pitchFamily="34" charset="0"/>
                        </a:rPr>
                        <a:t>Fully active, able to carry on all pre-disease performance without restriction</a:t>
                      </a:r>
                      <a:endParaRPr lang="en-IN" sz="16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62712565"/>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Arial" panose="020B0604020202020204" pitchFamily="34" charset="0"/>
                          <a:cs typeface="Arial" panose="020B0604020202020204" pitchFamily="34" charset="0"/>
                        </a:rPr>
                        <a:t>Restricted in physically strenuous activity but ambulatory and able to carry out work of a light or sedentary nature, e.g., light house work, office work</a:t>
                      </a:r>
                      <a:endParaRPr lang="en-IN" sz="16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42071674"/>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Arial" panose="020B0604020202020204" pitchFamily="34" charset="0"/>
                          <a:cs typeface="Arial" panose="020B0604020202020204" pitchFamily="34" charset="0"/>
                        </a:rPr>
                        <a:t>Ambulatory and capable of all selfcare but unable to carry out any work activities; up and about more than 50% of waking hours</a:t>
                      </a:r>
                      <a:endParaRPr lang="en-IN" sz="16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7047251"/>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Arial" panose="020B0604020202020204" pitchFamily="34" charset="0"/>
                          <a:cs typeface="Arial" panose="020B0604020202020204" pitchFamily="34" charset="0"/>
                        </a:rPr>
                        <a:t>Capable of only limited selfcare; confined to bed or chair more than 50% of waking hours</a:t>
                      </a:r>
                      <a:endParaRPr lang="en-IN" sz="16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38477868"/>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Arial" panose="020B0604020202020204" pitchFamily="34" charset="0"/>
                          <a:cs typeface="Arial" panose="020B0604020202020204" pitchFamily="34" charset="0"/>
                        </a:rPr>
                        <a:t>Completely disabled; cannot carry on any selfcare; totally confined to bed or chair</a:t>
                      </a:r>
                      <a:endParaRPr lang="en-IN" sz="16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633061"/>
                  </a:ext>
                </a:extLst>
              </a:tr>
              <a:tr h="370840">
                <a:tc>
                  <a:txBody>
                    <a:bodyPr/>
                    <a:lstStyle/>
                    <a:p>
                      <a:pPr algn="ctr"/>
                      <a:r>
                        <a:rPr lang="en-IN" sz="1600" dirty="0">
                          <a:solidFill>
                            <a:schemeClr val="tx1"/>
                          </a:solidFill>
                          <a:latin typeface="Arial" panose="020B0604020202020204" pitchFamily="34" charset="0"/>
                          <a:cs typeface="Arial" panose="020B0604020202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dirty="0">
                          <a:solidFill>
                            <a:schemeClr val="tx1"/>
                          </a:solidFill>
                          <a:latin typeface="Arial" panose="020B0604020202020204" pitchFamily="34" charset="0"/>
                          <a:cs typeface="Arial" panose="020B0604020202020204" pitchFamily="34" charset="0"/>
                        </a:rPr>
                        <a:t>Dead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62722944"/>
                  </a:ext>
                </a:extLst>
              </a:tr>
            </a:tbl>
          </a:graphicData>
        </a:graphic>
      </p:graphicFrame>
      <p:sp>
        <p:nvSpPr>
          <p:cNvPr id="5" name="TextBox 4">
            <a:extLst>
              <a:ext uri="{FF2B5EF4-FFF2-40B4-BE49-F238E27FC236}">
                <a16:creationId xmlns:a16="http://schemas.microsoft.com/office/drawing/2014/main" id="{476AE5C5-A7B0-0314-3F50-AEF6CFF9FAC7}"/>
              </a:ext>
            </a:extLst>
          </p:cNvPr>
          <p:cNvSpPr txBox="1"/>
          <p:nvPr/>
        </p:nvSpPr>
        <p:spPr>
          <a:xfrm>
            <a:off x="0" y="273246"/>
            <a:ext cx="508115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ECOG Scale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sp>
        <p:nvSpPr>
          <p:cNvPr id="8" name="Arrow: Right 7">
            <a:extLst>
              <a:ext uri="{FF2B5EF4-FFF2-40B4-BE49-F238E27FC236}">
                <a16:creationId xmlns:a16="http://schemas.microsoft.com/office/drawing/2014/main" id="{E2DB1EF5-B294-0996-C0C4-99BAFB960A79}"/>
              </a:ext>
            </a:extLst>
          </p:cNvPr>
          <p:cNvSpPr/>
          <p:nvPr/>
        </p:nvSpPr>
        <p:spPr>
          <a:xfrm>
            <a:off x="401435" y="1922599"/>
            <a:ext cx="579120" cy="300082"/>
          </a:xfrm>
          <a:prstGeom prst="rightArrow">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Arrow: Right 8">
            <a:extLst>
              <a:ext uri="{FF2B5EF4-FFF2-40B4-BE49-F238E27FC236}">
                <a16:creationId xmlns:a16="http://schemas.microsoft.com/office/drawing/2014/main" id="{8609A691-CA86-AF5D-3BAB-02BD75386CC4}"/>
              </a:ext>
            </a:extLst>
          </p:cNvPr>
          <p:cNvSpPr/>
          <p:nvPr/>
        </p:nvSpPr>
        <p:spPr>
          <a:xfrm>
            <a:off x="401435" y="2418733"/>
            <a:ext cx="579120" cy="300082"/>
          </a:xfrm>
          <a:prstGeom prst="rightArrow">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92272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172126-A089-3C52-BCF8-72660BD25BC9}"/>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BFD39B6F-FCFA-136F-21EE-BF55D3FE5842}"/>
              </a:ext>
            </a:extLst>
          </p:cNvPr>
          <p:cNvSpPr txBox="1"/>
          <p:nvPr/>
        </p:nvSpPr>
        <p:spPr>
          <a:xfrm>
            <a:off x="0" y="273246"/>
            <a:ext cx="508115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Efficacy Assessment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graphicFrame>
        <p:nvGraphicFramePr>
          <p:cNvPr id="5" name="Table 4">
            <a:extLst>
              <a:ext uri="{FF2B5EF4-FFF2-40B4-BE49-F238E27FC236}">
                <a16:creationId xmlns:a16="http://schemas.microsoft.com/office/drawing/2014/main" id="{773CDDEA-9A30-D8FA-92A5-1E98E1EF8E16}"/>
              </a:ext>
            </a:extLst>
          </p:cNvPr>
          <p:cNvGraphicFramePr>
            <a:graphicFrameLocks noGrp="1"/>
          </p:cNvGraphicFramePr>
          <p:nvPr>
            <p:extLst>
              <p:ext uri="{D42A27DB-BD31-4B8C-83A1-F6EECF244321}">
                <p14:modId xmlns:p14="http://schemas.microsoft.com/office/powerpoint/2010/main" val="1220590297"/>
              </p:ext>
            </p:extLst>
          </p:nvPr>
        </p:nvGraphicFramePr>
        <p:xfrm>
          <a:off x="1409700" y="1002705"/>
          <a:ext cx="8707582" cy="5166179"/>
        </p:xfrm>
        <a:graphic>
          <a:graphicData uri="http://schemas.openxmlformats.org/drawingml/2006/table">
            <a:tbl>
              <a:tblPr firstRow="1" bandRow="1">
                <a:tableStyleId>{5C22544A-7EE6-4342-B048-85BDC9FD1C3A}</a:tableStyleId>
              </a:tblPr>
              <a:tblGrid>
                <a:gridCol w="1808019">
                  <a:extLst>
                    <a:ext uri="{9D8B030D-6E8A-4147-A177-3AD203B41FA5}">
                      <a16:colId xmlns:a16="http://schemas.microsoft.com/office/drawing/2014/main" val="3285575998"/>
                    </a:ext>
                  </a:extLst>
                </a:gridCol>
                <a:gridCol w="2317172">
                  <a:extLst>
                    <a:ext uri="{9D8B030D-6E8A-4147-A177-3AD203B41FA5}">
                      <a16:colId xmlns:a16="http://schemas.microsoft.com/office/drawing/2014/main" val="2665322912"/>
                    </a:ext>
                  </a:extLst>
                </a:gridCol>
                <a:gridCol w="4582391">
                  <a:extLst>
                    <a:ext uri="{9D8B030D-6E8A-4147-A177-3AD203B41FA5}">
                      <a16:colId xmlns:a16="http://schemas.microsoft.com/office/drawing/2014/main" val="4278481514"/>
                    </a:ext>
                  </a:extLst>
                </a:gridCol>
              </a:tblGrid>
              <a:tr h="347571">
                <a:tc gridSpan="3">
                  <a:txBody>
                    <a:bodyPr/>
                    <a:lstStyle/>
                    <a:p>
                      <a:pPr algn="ctr"/>
                      <a:r>
                        <a:rPr lang="en-US" sz="1600" b="1" dirty="0">
                          <a:solidFill>
                            <a:schemeClr val="tx1"/>
                          </a:solidFill>
                          <a:latin typeface="Arial" panose="020B0604020202020204" pitchFamily="34" charset="0"/>
                          <a:cs typeface="Arial" panose="020B0604020202020204" pitchFamily="34" charset="0"/>
                        </a:rPr>
                        <a:t>Best overall response when confirmation of CR and PR required</a:t>
                      </a:r>
                      <a:endParaRPr lang="en-IN"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pPr algn="ct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pPr algn="ctr"/>
                      <a:endParaRPr lang="en-IN"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257793120"/>
                  </a:ext>
                </a:extLst>
              </a:tr>
              <a:tr h="537156">
                <a:tc>
                  <a:txBody>
                    <a:bodyPr/>
                    <a:lstStyle/>
                    <a:p>
                      <a:pPr algn="ctr"/>
                      <a:r>
                        <a:rPr lang="en-IN" sz="1400" b="1" dirty="0">
                          <a:solidFill>
                            <a:schemeClr val="tx1"/>
                          </a:solidFill>
                          <a:latin typeface="Arial" panose="020B0604020202020204" pitchFamily="34" charset="0"/>
                          <a:cs typeface="Arial" panose="020B0604020202020204" pitchFamily="34" charset="0"/>
                        </a:rPr>
                        <a:t>Overall Response </a:t>
                      </a:r>
                    </a:p>
                    <a:p>
                      <a:pPr algn="ctr"/>
                      <a:r>
                        <a:rPr lang="en-IN" sz="1400" b="1" dirty="0">
                          <a:solidFill>
                            <a:schemeClr val="tx1"/>
                          </a:solidFill>
                          <a:latin typeface="Arial" panose="020B0604020202020204" pitchFamily="34" charset="0"/>
                          <a:cs typeface="Arial" panose="020B0604020202020204" pitchFamily="34" charset="0"/>
                        </a:rPr>
                        <a:t>(first time point)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IN" sz="1400" b="1" dirty="0">
                          <a:solidFill>
                            <a:schemeClr val="tx1"/>
                          </a:solidFill>
                          <a:latin typeface="Arial" panose="020B0604020202020204" pitchFamily="34" charset="0"/>
                          <a:cs typeface="Arial" panose="020B0604020202020204" pitchFamily="34" charset="0"/>
                        </a:rPr>
                        <a:t>Overall Response </a:t>
                      </a:r>
                    </a:p>
                    <a:p>
                      <a:pPr algn="ctr"/>
                      <a:r>
                        <a:rPr lang="en-IN" sz="1400" b="1" dirty="0">
                          <a:solidFill>
                            <a:schemeClr val="tx1"/>
                          </a:solidFill>
                          <a:latin typeface="Arial" panose="020B0604020202020204" pitchFamily="34" charset="0"/>
                          <a:cs typeface="Arial" panose="020B0604020202020204" pitchFamily="34" charset="0"/>
                        </a:rPr>
                        <a:t>(subsequent time point)</a:t>
                      </a:r>
                      <a:endParaRPr lang="en-IN" sz="1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IN" sz="2000" b="1" dirty="0">
                          <a:solidFill>
                            <a:schemeClr val="tx1"/>
                          </a:solidFill>
                        </a:rPr>
                        <a:t>BEST Overall Response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658584899"/>
                  </a:ext>
                </a:extLst>
              </a:tr>
              <a:tr h="284377">
                <a:tc>
                  <a:txBody>
                    <a:bodyPr/>
                    <a:lstStyle/>
                    <a:p>
                      <a:pPr algn="ctr"/>
                      <a:r>
                        <a:rPr lang="en-IN" sz="1200" b="0" dirty="0">
                          <a:solidFill>
                            <a:schemeClr val="tx1"/>
                          </a:solidFill>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i="0" kern="1200" dirty="0">
                          <a:solidFill>
                            <a:schemeClr val="dk1"/>
                          </a:solidFill>
                          <a:effectLst/>
                          <a:latin typeface="Arial" panose="020B0604020202020204" pitchFamily="34" charset="0"/>
                          <a:ea typeface="+mn-ea"/>
                          <a:cs typeface="Arial" panose="020B0604020202020204" pitchFamily="34" charset="0"/>
                        </a:rPr>
                        <a:t>CR</a:t>
                      </a:r>
                      <a:r>
                        <a:rPr lang="en-IN" sz="1200" dirty="0">
                          <a:latin typeface="Arial" panose="020B0604020202020204" pitchFamily="34" charset="0"/>
                          <a:cs typeface="Arial" panose="020B0604020202020204" pitchFamily="34" charset="0"/>
                        </a:rPr>
                        <a:t> </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1412992"/>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i="0" kern="1200" dirty="0">
                          <a:solidFill>
                            <a:schemeClr val="dk1"/>
                          </a:solidFill>
                          <a:effectLst/>
                          <a:latin typeface="Arial" panose="020B0604020202020204" pitchFamily="34" charset="0"/>
                          <a:ea typeface="+mn-ea"/>
                          <a:cs typeface="Arial" panose="020B0604020202020204" pitchFamily="34" charset="0"/>
                        </a:rPr>
                        <a:t>SD, PD or PR</a:t>
                      </a:r>
                      <a:r>
                        <a:rPr lang="en-IN" sz="1200" b="1" i="0" kern="1200" baseline="30000" dirty="0">
                          <a:solidFill>
                            <a:schemeClr val="dk1"/>
                          </a:solidFill>
                          <a:effectLst/>
                          <a:latin typeface="Arial" panose="020B0604020202020204" pitchFamily="34" charset="0"/>
                          <a:ea typeface="+mn-ea"/>
                          <a:cs typeface="Arial" panose="020B0604020202020204" pitchFamily="34" charset="0"/>
                        </a:rPr>
                        <a:t>a</a:t>
                      </a:r>
                      <a:r>
                        <a:rPr lang="en-IN" sz="1200" dirty="0">
                          <a:latin typeface="Arial" panose="020B0604020202020204" pitchFamily="34" charset="0"/>
                          <a:cs typeface="Arial" panose="020B0604020202020204" pitchFamily="34" charset="0"/>
                        </a:rPr>
                        <a:t> </a:t>
                      </a:r>
                      <a:endParaRPr lang="en-IN"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6757304"/>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dirty="0">
                          <a:solidFill>
                            <a:schemeClr val="tx1"/>
                          </a:solidFill>
                          <a:latin typeface="Arial" panose="020B0604020202020204" pitchFamily="34" charset="0"/>
                          <a:cs typeface="Arial" panose="020B0604020202020204" pitchFamily="34" charset="0"/>
                        </a:rPr>
                        <a:t>SD provided minimum criteria for SD duration met, otherwise, PD</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5231240"/>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PD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dirty="0">
                          <a:solidFill>
                            <a:schemeClr val="tx1"/>
                          </a:solidFill>
                          <a:latin typeface="Arial" panose="020B0604020202020204" pitchFamily="34" charset="0"/>
                          <a:cs typeface="Arial" panose="020B0604020202020204" pitchFamily="34" charset="0"/>
                        </a:rPr>
                        <a:t>SD provided minimum criteria for SD duration met, otherwise, PD</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9473073"/>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dirty="0">
                          <a:solidFill>
                            <a:schemeClr val="tx1"/>
                          </a:solidFill>
                          <a:latin typeface="Arial" panose="020B0604020202020204" pitchFamily="34" charset="0"/>
                          <a:cs typeface="Arial" panose="020B0604020202020204" pitchFamily="34" charset="0"/>
                        </a:rPr>
                        <a:t>SD provided minimum criteria for SD duration met, otherwise NE</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78505719"/>
                  </a:ext>
                </a:extLst>
              </a:tr>
              <a:tr h="284377">
                <a:tc>
                  <a:txBody>
                    <a:bodyPr/>
                    <a:lstStyle/>
                    <a:p>
                      <a:pPr algn="ctr"/>
                      <a:r>
                        <a:rPr lang="en-IN" sz="1200" b="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CR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6353032"/>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2866163"/>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dirty="0">
                          <a:solidFill>
                            <a:schemeClr val="tx1"/>
                          </a:solidFill>
                          <a:latin typeface="Arial" panose="020B0604020202020204" pitchFamily="34" charset="0"/>
                          <a:cs typeface="Arial" panose="020B0604020202020204" pitchFamily="34" charset="0"/>
                        </a:rPr>
                        <a:t>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028825"/>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PD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dirty="0">
                          <a:solidFill>
                            <a:schemeClr val="tx1"/>
                          </a:solidFill>
                          <a:latin typeface="Arial" panose="020B0604020202020204" pitchFamily="34" charset="0"/>
                          <a:cs typeface="Arial" panose="020B0604020202020204" pitchFamily="34" charset="0"/>
                        </a:rPr>
                        <a:t>SD provided minimum criteria for SD duration met, otherwise, PD</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03662235"/>
                  </a:ext>
                </a:extLst>
              </a:tr>
              <a:tr h="284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PR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200" dirty="0">
                          <a:latin typeface="Arial" panose="020B0604020202020204" pitchFamily="34" charset="0"/>
                          <a:cs typeface="Arial" panose="020B0604020202020204" pitchFamily="34" charset="0"/>
                        </a:rPr>
                        <a:t>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dirty="0">
                          <a:solidFill>
                            <a:schemeClr val="tx1"/>
                          </a:solidFill>
                          <a:latin typeface="Arial" panose="020B0604020202020204" pitchFamily="34" charset="0"/>
                          <a:cs typeface="Arial" panose="020B0604020202020204" pitchFamily="34" charset="0"/>
                        </a:rPr>
                        <a:t>SD provided minimum criteria for SD duration met, otherwise NE</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0249243"/>
                  </a:ext>
                </a:extLst>
              </a:tr>
              <a:tr h="284377">
                <a:tc>
                  <a:txBody>
                    <a:bodyPr/>
                    <a:lstStyle/>
                    <a:p>
                      <a:pPr algn="ctr"/>
                      <a:r>
                        <a:rPr lang="en-IN" sz="1200" b="0" dirty="0">
                          <a:solidFill>
                            <a:schemeClr val="tx1"/>
                          </a:solidFill>
                          <a:latin typeface="Arial" panose="020B0604020202020204" pitchFamily="34" charset="0"/>
                          <a:cs typeface="Arial" panose="020B0604020202020204" pitchFamily="34" charset="0"/>
                        </a:rPr>
                        <a:t>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NE</a:t>
                      </a: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Arial" panose="020B0604020202020204" pitchFamily="34" charset="0"/>
                          <a:cs typeface="Arial" panose="020B0604020202020204" pitchFamily="34" charset="0"/>
                        </a:rPr>
                        <a:t>NE</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699214"/>
                  </a:ext>
                </a:extLst>
              </a:tr>
              <a:tr h="1153305">
                <a:tc gridSpan="3">
                  <a:txBody>
                    <a:bodyPr/>
                    <a:lstStyle/>
                    <a:p>
                      <a:pPr algn="just"/>
                      <a:r>
                        <a:rPr lang="en-US" sz="1100" b="1" dirty="0">
                          <a:solidFill>
                            <a:schemeClr val="tx1"/>
                          </a:solidFill>
                          <a:latin typeface="Arial" panose="020B0604020202020204" pitchFamily="34" charset="0"/>
                          <a:cs typeface="Arial" panose="020B0604020202020204" pitchFamily="34" charset="0"/>
                        </a:rPr>
                        <a:t>CR</a:t>
                      </a:r>
                      <a:r>
                        <a:rPr lang="en-US" sz="1100" b="0" dirty="0">
                          <a:solidFill>
                            <a:schemeClr val="tx1"/>
                          </a:solidFill>
                          <a:latin typeface="Arial" panose="020B0604020202020204" pitchFamily="34" charset="0"/>
                          <a:cs typeface="Arial" panose="020B0604020202020204" pitchFamily="34" charset="0"/>
                        </a:rPr>
                        <a:t> = complete response, </a:t>
                      </a:r>
                      <a:r>
                        <a:rPr lang="en-US" sz="1100" b="1" dirty="0">
                          <a:solidFill>
                            <a:schemeClr val="tx1"/>
                          </a:solidFill>
                          <a:latin typeface="Arial" panose="020B0604020202020204" pitchFamily="34" charset="0"/>
                          <a:cs typeface="Arial" panose="020B0604020202020204" pitchFamily="34" charset="0"/>
                        </a:rPr>
                        <a:t>PR </a:t>
                      </a:r>
                      <a:r>
                        <a:rPr lang="en-US" sz="1100" b="0" dirty="0">
                          <a:solidFill>
                            <a:schemeClr val="tx1"/>
                          </a:solidFill>
                          <a:latin typeface="Arial" panose="020B0604020202020204" pitchFamily="34" charset="0"/>
                          <a:cs typeface="Arial" panose="020B0604020202020204" pitchFamily="34" charset="0"/>
                        </a:rPr>
                        <a:t>= partial response, </a:t>
                      </a:r>
                      <a:r>
                        <a:rPr lang="en-US" sz="1100" b="1" dirty="0">
                          <a:solidFill>
                            <a:schemeClr val="tx1"/>
                          </a:solidFill>
                          <a:latin typeface="Arial" panose="020B0604020202020204" pitchFamily="34" charset="0"/>
                          <a:cs typeface="Arial" panose="020B0604020202020204" pitchFamily="34" charset="0"/>
                        </a:rPr>
                        <a:t>SD</a:t>
                      </a:r>
                      <a:r>
                        <a:rPr lang="en-US" sz="1100" b="0" dirty="0">
                          <a:solidFill>
                            <a:schemeClr val="tx1"/>
                          </a:solidFill>
                          <a:latin typeface="Arial" panose="020B0604020202020204" pitchFamily="34" charset="0"/>
                          <a:cs typeface="Arial" panose="020B0604020202020204" pitchFamily="34" charset="0"/>
                        </a:rPr>
                        <a:t> = stable disease, </a:t>
                      </a:r>
                      <a:r>
                        <a:rPr lang="en-US" sz="1100" b="1" dirty="0">
                          <a:solidFill>
                            <a:schemeClr val="tx1"/>
                          </a:solidFill>
                          <a:latin typeface="Arial" panose="020B0604020202020204" pitchFamily="34" charset="0"/>
                          <a:cs typeface="Arial" panose="020B0604020202020204" pitchFamily="34" charset="0"/>
                        </a:rPr>
                        <a:t>PD</a:t>
                      </a:r>
                      <a:r>
                        <a:rPr lang="en-US" sz="1100" b="0" dirty="0">
                          <a:solidFill>
                            <a:schemeClr val="tx1"/>
                          </a:solidFill>
                          <a:latin typeface="Arial" panose="020B0604020202020204" pitchFamily="34" charset="0"/>
                          <a:cs typeface="Arial" panose="020B0604020202020204" pitchFamily="34" charset="0"/>
                        </a:rPr>
                        <a:t> = progressive disease, and </a:t>
                      </a:r>
                      <a:r>
                        <a:rPr lang="en-US" sz="1100" b="1" dirty="0">
                          <a:solidFill>
                            <a:schemeClr val="tx1"/>
                          </a:solidFill>
                          <a:latin typeface="Arial" panose="020B0604020202020204" pitchFamily="34" charset="0"/>
                          <a:cs typeface="Arial" panose="020B0604020202020204" pitchFamily="34" charset="0"/>
                        </a:rPr>
                        <a:t>NE</a:t>
                      </a:r>
                      <a:r>
                        <a:rPr lang="en-US" sz="1100" b="0" dirty="0">
                          <a:solidFill>
                            <a:schemeClr val="tx1"/>
                          </a:solidFill>
                          <a:latin typeface="Arial" panose="020B0604020202020204" pitchFamily="34" charset="0"/>
                          <a:cs typeface="Arial" panose="020B0604020202020204" pitchFamily="34" charset="0"/>
                        </a:rPr>
                        <a:t> = inevaluable.</a:t>
                      </a:r>
                    </a:p>
                    <a:p>
                      <a:pPr algn="just"/>
                      <a:r>
                        <a:rPr lang="en-US" sz="1200" b="1" dirty="0">
                          <a:solidFill>
                            <a:schemeClr val="tx1"/>
                          </a:solidFill>
                          <a:latin typeface="Arial" panose="020B0604020202020204" pitchFamily="34" charset="0"/>
                          <a:cs typeface="Arial" panose="020B0604020202020204" pitchFamily="34" charset="0"/>
                        </a:rPr>
                        <a:t>a </a:t>
                      </a:r>
                      <a:r>
                        <a:rPr lang="en-US" sz="1100" b="0" dirty="0">
                          <a:solidFill>
                            <a:schemeClr val="tx1"/>
                          </a:solidFill>
                          <a:latin typeface="Arial" panose="020B0604020202020204" pitchFamily="34" charset="0"/>
                          <a:cs typeface="Arial" panose="020B0604020202020204" pitchFamily="34" charset="0"/>
                        </a:rPr>
                        <a:t>If a CR is truly met at first time point, then any disease seen at a subsequent time point, even disease meeting PR criteria relative to baseline, makes the disease PD at that point (since disease must have reappeared after CR). Best response would depend on whether minimum duration for SD was met. However, sometimes ‘CR’ may be claimed when subsequent scans suggest small lesions were likely still present and in fact the patient had PR, not CR at the first time point. Under these circumstances, the original CR should be changed to PR and the best response is PR</a:t>
                      </a:r>
                      <a:endParaRPr lang="en-IN" sz="11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94728009"/>
                  </a:ext>
                </a:extLst>
              </a:tr>
            </a:tbl>
          </a:graphicData>
        </a:graphic>
      </p:graphicFrame>
    </p:spTree>
    <p:extLst>
      <p:ext uri="{BB962C8B-B14F-4D97-AF65-F5344CB8AC3E}">
        <p14:creationId xmlns:p14="http://schemas.microsoft.com/office/powerpoint/2010/main" val="1885242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B12ED7-A104-7E1B-596F-84C5F273ACE6}"/>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1">
            <a:extLst>
              <a:ext uri="{FF2B5EF4-FFF2-40B4-BE49-F238E27FC236}">
                <a16:creationId xmlns:a16="http://schemas.microsoft.com/office/drawing/2014/main" id="{62218F9B-81EC-2EB2-E2D4-B4AB2211BC02}"/>
              </a:ext>
            </a:extLst>
          </p:cNvPr>
          <p:cNvSpPr txBox="1">
            <a:spLocks/>
          </p:cNvSpPr>
          <p:nvPr/>
        </p:nvSpPr>
        <p:spPr>
          <a:xfrm>
            <a:off x="76199" y="507611"/>
            <a:ext cx="5285510"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Prohibited Medications</a:t>
            </a:r>
          </a:p>
        </p:txBody>
      </p:sp>
      <p:sp>
        <p:nvSpPr>
          <p:cNvPr id="6" name="TextBox 5">
            <a:extLst>
              <a:ext uri="{FF2B5EF4-FFF2-40B4-BE49-F238E27FC236}">
                <a16:creationId xmlns:a16="http://schemas.microsoft.com/office/drawing/2014/main" id="{5EF30EE2-93C5-1795-6792-D110D8703237}"/>
              </a:ext>
            </a:extLst>
          </p:cNvPr>
          <p:cNvSpPr txBox="1"/>
          <p:nvPr/>
        </p:nvSpPr>
        <p:spPr>
          <a:xfrm>
            <a:off x="76199" y="1310671"/>
            <a:ext cx="11906735" cy="1938992"/>
          </a:xfrm>
          <a:prstGeom prst="rect">
            <a:avLst/>
          </a:prstGeom>
          <a:noFill/>
        </p:spPr>
        <p:txBody>
          <a:bodyPr wrap="square">
            <a:spAutoFit/>
          </a:bodyPr>
          <a:lstStyle/>
          <a:p>
            <a:pPr algn="just"/>
            <a:r>
              <a:rPr lang="en-US" sz="2400" b="1" dirty="0">
                <a:latin typeface="Arial" panose="020B0604020202020204" pitchFamily="34" charset="0"/>
                <a:cs typeface="Arial" panose="020B0604020202020204" pitchFamily="34" charset="0"/>
              </a:rPr>
              <a:t>Bevacizumab/Avastin</a:t>
            </a:r>
            <a:r>
              <a:rPr lang="en-US" sz="2400" b="1" baseline="30000" dirty="0">
                <a:latin typeface="Arial" panose="020B0604020202020204" pitchFamily="34" charset="0"/>
                <a:cs typeface="Arial" panose="020B0604020202020204" pitchFamily="34" charset="0"/>
              </a:rPr>
              <a:t>®</a:t>
            </a:r>
            <a:r>
              <a:rPr lang="en-US" sz="2400" b="1" dirty="0">
                <a:latin typeface="Arial" panose="020B0604020202020204" pitchFamily="34" charset="0"/>
                <a:cs typeface="Arial" panose="020B0604020202020204" pitchFamily="34" charset="0"/>
              </a:rPr>
              <a:t> has not been reported to cause any specific negative drug-drug interactions.</a:t>
            </a:r>
            <a:r>
              <a:rPr lang="en-US" sz="2400" dirty="0">
                <a:latin typeface="Arial" panose="020B0604020202020204" pitchFamily="34" charset="0"/>
                <a:cs typeface="Arial" panose="020B0604020202020204" pitchFamily="34" charset="0"/>
              </a:rPr>
              <a:t> All subjects will be evaluated by investigators based on the prior medical history/protocol criteria to determine the continuation/discontinuation of any medication before enrolment or during the course of the trial that may cause negative drug-drug interaction with Bevacizumab.</a:t>
            </a:r>
            <a:endParaRPr lang="en-IN"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00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1963AE-DA7E-2C8E-1B26-08DD788BFC0F}"/>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1">
            <a:extLst>
              <a:ext uri="{FF2B5EF4-FFF2-40B4-BE49-F238E27FC236}">
                <a16:creationId xmlns:a16="http://schemas.microsoft.com/office/drawing/2014/main" id="{B0BDD505-D14A-8F69-9E69-98A5EB39DD21}"/>
              </a:ext>
            </a:extLst>
          </p:cNvPr>
          <p:cNvSpPr txBox="1">
            <a:spLocks/>
          </p:cNvSpPr>
          <p:nvPr/>
        </p:nvSpPr>
        <p:spPr>
          <a:xfrm>
            <a:off x="0" y="503100"/>
            <a:ext cx="5285510"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Permitted Medications</a:t>
            </a:r>
          </a:p>
        </p:txBody>
      </p:sp>
      <p:sp>
        <p:nvSpPr>
          <p:cNvPr id="6" name="TextBox 5">
            <a:extLst>
              <a:ext uri="{FF2B5EF4-FFF2-40B4-BE49-F238E27FC236}">
                <a16:creationId xmlns:a16="http://schemas.microsoft.com/office/drawing/2014/main" id="{23B456FA-C6D6-E9B3-7701-048C010CE604}"/>
              </a:ext>
            </a:extLst>
          </p:cNvPr>
          <p:cNvSpPr txBox="1"/>
          <p:nvPr/>
        </p:nvSpPr>
        <p:spPr>
          <a:xfrm>
            <a:off x="-1" y="1249694"/>
            <a:ext cx="12084627" cy="4939814"/>
          </a:xfrm>
          <a:prstGeom prst="rect">
            <a:avLst/>
          </a:prstGeom>
          <a:noFill/>
        </p:spPr>
        <p:txBody>
          <a:bodyPr wrap="square">
            <a:spAutoFit/>
          </a:bodyPr>
          <a:lstStyle/>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Pre-medication is to be used to reduce the risk of occurrence of Infusion-related reactions (IRRs). Prophylactic anti-emetic therapy (Dexamethasone 4 to 12mg plus NK-1 &amp; 5-HT3 antagonists) within 30 to 60 minutes before the start of chemotherapy is recommended (as per PI discretion) for all subjects before receiving chemotherapy. Pharmacotherapy is allowed for the management of emesis, diarrhea, fever, and other post chemotherapy complications.</a:t>
            </a:r>
          </a:p>
          <a:p>
            <a:pPr algn="just"/>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Patients will be allowed to continue other concomitant medications as directed by the physician.</a:t>
            </a:r>
          </a:p>
          <a:p>
            <a:pPr marL="285750" indent="-285750" algn="just">
              <a:buFont typeface="Wingdings" panose="05000000000000000000" pitchFamily="2" charset="2"/>
              <a:buChar char="v"/>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Low-dose aspirin (&lt;325mg/day) may be continued in subjects at higher risk for arterial thromboembolic disease. Subjects developing signs of arterial ischemia.</a:t>
            </a:r>
          </a:p>
          <a:p>
            <a:pPr marL="285750" indent="-285750" algn="just">
              <a:buFont typeface="Wingdings" panose="05000000000000000000" pitchFamily="2" charset="2"/>
              <a:buChar char="v"/>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Palliative and supportive care for disease-related symptoms will be offered as needed to all patients in this study.</a:t>
            </a:r>
          </a:p>
          <a:p>
            <a:pPr marL="285750" indent="-285750" algn="just">
              <a:buFont typeface="Wingdings" panose="05000000000000000000" pitchFamily="2" charset="2"/>
              <a:buChar char="v"/>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Colony-stimulating factors (i.e., G or GM-CSF) may be used at the discretion of the Investigator.</a:t>
            </a:r>
          </a:p>
          <a:p>
            <a:pPr marL="285750" indent="-285750" algn="just">
              <a:buFont typeface="Wingdings" panose="05000000000000000000" pitchFamily="2" charset="2"/>
              <a:buChar char="v"/>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US" sz="1500" dirty="0">
                <a:latin typeface="Arial" panose="020B0604020202020204" pitchFamily="34" charset="0"/>
                <a:cs typeface="Arial" panose="020B0604020202020204" pitchFamily="34" charset="0"/>
              </a:rPr>
              <a:t>Patients taking therapeutic dose levels of coumarin-derivate anticoagulants concomitantly with capecitabine should be switched to low molecular weight heparin. Low-dose coumadin (e.g., 1 mg po per day) in patients with in-dwelling venous access devices is allowed but frequent INR monitoring is recommended.</a:t>
            </a:r>
          </a:p>
          <a:p>
            <a:pPr marL="285750" indent="-285750" algn="just">
              <a:buFont typeface="Wingdings" panose="05000000000000000000" pitchFamily="2" charset="2"/>
              <a:buChar char="v"/>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v"/>
            </a:pPr>
            <a:r>
              <a:rPr lang="en-IN" sz="1500" dirty="0">
                <a:latin typeface="Arial" panose="020B0604020202020204" pitchFamily="34" charset="0"/>
                <a:cs typeface="Arial" panose="020B0604020202020204" pitchFamily="34" charset="0"/>
              </a:rPr>
              <a:t>Increased phenytoin plasma concentrations have been reported during concomitant use of capecitabine with phenytoin, suggesting a potential interaction. Patients taking phenytoin  concomitantly with capecitabine should be regularly monitored (e.g., weekly phenytoin and albumin levels) for increased phenytoin plasma concentrations and associated clinical symptoms.</a:t>
            </a:r>
          </a:p>
          <a:p>
            <a:pPr marL="285750" indent="-285750" algn="just">
              <a:buFont typeface="Wingdings" panose="05000000000000000000" pitchFamily="2" charset="2"/>
              <a:buChar char="v"/>
            </a:pPr>
            <a:endParaRPr lang="en-IN" sz="1200" dirty="0">
              <a:latin typeface="Arial" panose="020B0604020202020204" pitchFamily="34" charset="0"/>
              <a:cs typeface="Arial" panose="020B0604020202020204" pitchFamily="34" charset="0"/>
            </a:endParaRPr>
          </a:p>
          <a:p>
            <a:pPr algn="ctr"/>
            <a:r>
              <a:rPr lang="en-US" sz="1500" dirty="0">
                <a:latin typeface="Arial" panose="020B0604020202020204" pitchFamily="34" charset="0"/>
                <a:cs typeface="Arial" panose="020B0604020202020204" pitchFamily="34" charset="0"/>
              </a:rPr>
              <a:t>   </a:t>
            </a:r>
            <a:r>
              <a:rPr lang="en-US" sz="1500" b="1" dirty="0">
                <a:latin typeface="Arial" panose="020B0604020202020204" pitchFamily="34" charset="0"/>
                <a:cs typeface="Arial" panose="020B0604020202020204" pitchFamily="34" charset="0"/>
              </a:rPr>
              <a:t> </a:t>
            </a:r>
            <a:r>
              <a:rPr lang="en-US" sz="1500" b="1" dirty="0">
                <a:solidFill>
                  <a:srgbClr val="FF0000"/>
                </a:solidFill>
                <a:latin typeface="Arial" panose="020B0604020202020204" pitchFamily="34" charset="0"/>
                <a:cs typeface="Arial" panose="020B0604020202020204" pitchFamily="34" charset="0"/>
              </a:rPr>
              <a:t>THE RESCUE MEDICATION WILL ONLY BE ADMINISTERED AT THE DISCRETION OF THE INVESTIGATOR</a:t>
            </a:r>
            <a:endParaRPr lang="en-IN" sz="15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12583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54D598-7887-F971-7382-ED17B826297A}"/>
              </a:ext>
            </a:extLst>
          </p:cNvPr>
          <p:cNvPicPr>
            <a:picLocks noChangeAspect="1"/>
          </p:cNvPicPr>
          <p:nvPr/>
        </p:nvPicPr>
        <p:blipFill>
          <a:blip r:embed="rId2"/>
          <a:stretch>
            <a:fillRect/>
          </a:stretch>
        </p:blipFill>
        <p:spPr>
          <a:xfrm>
            <a:off x="1192568" y="1095642"/>
            <a:ext cx="9061042" cy="4925298"/>
          </a:xfrm>
          <a:prstGeom prst="rect">
            <a:avLst/>
          </a:prstGeom>
        </p:spPr>
      </p:pic>
      <p:sp>
        <p:nvSpPr>
          <p:cNvPr id="3" name="Title 1">
            <a:extLst>
              <a:ext uri="{FF2B5EF4-FFF2-40B4-BE49-F238E27FC236}">
                <a16:creationId xmlns:a16="http://schemas.microsoft.com/office/drawing/2014/main" id="{7AF059A6-B6F1-8500-AE34-CACC083CC3F0}"/>
              </a:ext>
            </a:extLst>
          </p:cNvPr>
          <p:cNvSpPr txBox="1">
            <a:spLocks/>
          </p:cNvSpPr>
          <p:nvPr/>
        </p:nvSpPr>
        <p:spPr>
          <a:xfrm>
            <a:off x="0" y="326453"/>
            <a:ext cx="4169839"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Study Flow-Chart</a:t>
            </a:r>
          </a:p>
        </p:txBody>
      </p:sp>
      <p:sp>
        <p:nvSpPr>
          <p:cNvPr id="4" name="TextBox 3">
            <a:extLst>
              <a:ext uri="{FF2B5EF4-FFF2-40B4-BE49-F238E27FC236}">
                <a16:creationId xmlns:a16="http://schemas.microsoft.com/office/drawing/2014/main" id="{68876791-0AE3-440F-CD55-3B35574BF3AA}"/>
              </a:ext>
            </a:extLst>
          </p:cNvPr>
          <p:cNvSpPr txBox="1"/>
          <p:nvPr/>
        </p:nvSpPr>
        <p:spPr>
          <a:xfrm>
            <a:off x="6848856" y="50800"/>
            <a:ext cx="3890264" cy="300082"/>
          </a:xfrm>
          <a:prstGeom prst="rect">
            <a:avLst/>
          </a:prstGeom>
          <a:noFill/>
        </p:spPr>
        <p:txBody>
          <a:bodyPr wrap="square">
            <a:spAutoFit/>
          </a:bodyPr>
          <a:lstStyle/>
          <a:p>
            <a:pPr algn="just"/>
            <a:r>
              <a:rPr lang="en-US" sz="1350" dirty="0">
                <a:solidFill>
                  <a:srgbClr val="FF0000"/>
                </a:solidFill>
                <a:latin typeface="Arial" panose="020B0604020202020204" pitchFamily="34" charset="0"/>
                <a:cs typeface="Arial" panose="020B0604020202020204" pitchFamily="34" charset="0"/>
              </a:rPr>
              <a:t>Protocol Number: ICS/CUR/2023-006 (Training)</a:t>
            </a:r>
            <a:endParaRPr lang="en-IN" sz="1350" dirty="0">
              <a:solidFill>
                <a:srgbClr val="FF000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ECF63C29-A453-4AD7-5C95-74260474B9B6}"/>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Tree>
    <p:extLst>
      <p:ext uri="{BB962C8B-B14F-4D97-AF65-F5344CB8AC3E}">
        <p14:creationId xmlns:p14="http://schemas.microsoft.com/office/powerpoint/2010/main" val="1630843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F5B3EC3-5FF9-0B83-627C-64B0B0248FB9}"/>
              </a:ext>
            </a:extLst>
          </p:cNvPr>
          <p:cNvPicPr>
            <a:picLocks noChangeAspect="1"/>
          </p:cNvPicPr>
          <p:nvPr/>
        </p:nvPicPr>
        <p:blipFill>
          <a:blip r:embed="rId2"/>
          <a:stretch>
            <a:fillRect/>
          </a:stretch>
        </p:blipFill>
        <p:spPr>
          <a:xfrm>
            <a:off x="0" y="1031027"/>
            <a:ext cx="10432473" cy="5107673"/>
          </a:xfrm>
          <a:prstGeom prst="rect">
            <a:avLst/>
          </a:prstGeom>
        </p:spPr>
      </p:pic>
      <p:sp>
        <p:nvSpPr>
          <p:cNvPr id="3" name="TextBox 2">
            <a:extLst>
              <a:ext uri="{FF2B5EF4-FFF2-40B4-BE49-F238E27FC236}">
                <a16:creationId xmlns:a16="http://schemas.microsoft.com/office/drawing/2014/main" id="{EE5649CF-0C52-6FE1-0F28-D6A76DE0390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itle 1">
            <a:extLst>
              <a:ext uri="{FF2B5EF4-FFF2-40B4-BE49-F238E27FC236}">
                <a16:creationId xmlns:a16="http://schemas.microsoft.com/office/drawing/2014/main" id="{54153332-7180-5C25-F8A9-B472D56512F2}"/>
              </a:ext>
            </a:extLst>
          </p:cNvPr>
          <p:cNvSpPr txBox="1">
            <a:spLocks/>
          </p:cNvSpPr>
          <p:nvPr/>
        </p:nvSpPr>
        <p:spPr>
          <a:xfrm>
            <a:off x="0" y="350882"/>
            <a:ext cx="3616036"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IN" altLang="en-US" sz="3600" b="1" u="sng" kern="0" dirty="0">
                <a:solidFill>
                  <a:srgbClr val="C00000"/>
                </a:solidFill>
                <a:latin typeface="Arial" panose="020B0604020202020204" pitchFamily="34" charset="0"/>
                <a:ea typeface="+mn-ea"/>
                <a:cs typeface="Arial" panose="020B0604020202020204" pitchFamily="34" charset="0"/>
              </a:rPr>
              <a:t>Study Calendar </a:t>
            </a:r>
          </a:p>
        </p:txBody>
      </p:sp>
      <p:sp>
        <p:nvSpPr>
          <p:cNvPr id="7" name="TextBox 6">
            <a:extLst>
              <a:ext uri="{FF2B5EF4-FFF2-40B4-BE49-F238E27FC236}">
                <a16:creationId xmlns:a16="http://schemas.microsoft.com/office/drawing/2014/main" id="{A71F89EC-F055-D09E-F7E6-6A87B1103624}"/>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1163233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0800FF-21B7-8B56-DEE8-3EBACC2D056D}"/>
              </a:ext>
            </a:extLst>
          </p:cNvPr>
          <p:cNvPicPr>
            <a:picLocks noChangeAspect="1"/>
          </p:cNvPicPr>
          <p:nvPr/>
        </p:nvPicPr>
        <p:blipFill>
          <a:blip r:embed="rId2"/>
          <a:stretch>
            <a:fillRect/>
          </a:stretch>
        </p:blipFill>
        <p:spPr>
          <a:xfrm>
            <a:off x="83127" y="350882"/>
            <a:ext cx="10132264" cy="3842100"/>
          </a:xfrm>
          <a:prstGeom prst="rect">
            <a:avLst/>
          </a:prstGeom>
        </p:spPr>
      </p:pic>
      <p:sp>
        <p:nvSpPr>
          <p:cNvPr id="5" name="TextBox 4">
            <a:extLst>
              <a:ext uri="{FF2B5EF4-FFF2-40B4-BE49-F238E27FC236}">
                <a16:creationId xmlns:a16="http://schemas.microsoft.com/office/drawing/2014/main" id="{80DDE04A-13F6-1A87-B6AC-16EEC494D7CF}"/>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7" name="TextBox 6">
            <a:extLst>
              <a:ext uri="{FF2B5EF4-FFF2-40B4-BE49-F238E27FC236}">
                <a16:creationId xmlns:a16="http://schemas.microsoft.com/office/drawing/2014/main" id="{B301F988-7E05-51A2-6939-7BCE7DE032A5}"/>
              </a:ext>
            </a:extLst>
          </p:cNvPr>
          <p:cNvSpPr txBox="1"/>
          <p:nvPr/>
        </p:nvSpPr>
        <p:spPr>
          <a:xfrm>
            <a:off x="83126" y="4192982"/>
            <a:ext cx="12108873" cy="2031325"/>
          </a:xfrm>
          <a:prstGeom prst="rect">
            <a:avLst/>
          </a:prstGeom>
          <a:noFill/>
        </p:spPr>
        <p:txBody>
          <a:bodyPr wrap="square">
            <a:spAutoFit/>
          </a:bodyPr>
          <a:lstStyle/>
          <a:p>
            <a:r>
              <a:rPr lang="en-US" sz="900" i="1" dirty="0">
                <a:latin typeface="Arial" panose="020B0604020202020204" pitchFamily="34" charset="0"/>
                <a:cs typeface="Arial" panose="020B0604020202020204" pitchFamily="34" charset="0"/>
              </a:rPr>
              <a:t>1. Informed consent, medical history, Demographics, Bone Scans, Bone CT or MRI will be performed only during screening period.</a:t>
            </a:r>
          </a:p>
          <a:p>
            <a:r>
              <a:rPr lang="en-US" sz="900" i="1" dirty="0">
                <a:latin typeface="Arial" panose="020B0604020202020204" pitchFamily="34" charset="0"/>
                <a:cs typeface="Arial" panose="020B0604020202020204" pitchFamily="34" charset="0"/>
              </a:rPr>
              <a:t>2. Inclusion/Exclusion criteria will be during screening period and before the start cycle 1 therapy.</a:t>
            </a:r>
          </a:p>
          <a:p>
            <a:r>
              <a:rPr lang="en-US" sz="900" i="1" dirty="0">
                <a:latin typeface="Arial" panose="020B0604020202020204" pitchFamily="34" charset="0"/>
                <a:cs typeface="Arial" panose="020B0604020202020204" pitchFamily="34" charset="0"/>
              </a:rPr>
              <a:t>3. Physical examination, ECOG performance status, Vital signs, Hematology, Blood chemistry, Coagulation Profile and Urinalysis will be done during screening, before the start (baseline) of each cycle and at End of the study.</a:t>
            </a:r>
          </a:p>
          <a:p>
            <a:r>
              <a:rPr lang="en-US" sz="900" i="1" dirty="0">
                <a:latin typeface="Arial" panose="020B0604020202020204" pitchFamily="34" charset="0"/>
                <a:cs typeface="Arial" panose="020B0604020202020204" pitchFamily="34" charset="0"/>
              </a:rPr>
              <a:t>4. RT-PCR for COVID-19 will be done at Visit 2 (Cycle 1) i.e., randomization.</a:t>
            </a:r>
          </a:p>
          <a:p>
            <a:r>
              <a:rPr lang="en-US" sz="900" i="1" dirty="0">
                <a:latin typeface="Arial" panose="020B0604020202020204" pitchFamily="34" charset="0"/>
                <a:cs typeface="Arial" panose="020B0604020202020204" pitchFamily="34" charset="0"/>
              </a:rPr>
              <a:t>5. COVID-19 Questionnaire will be filled at screening and Visit 3(Cycle 2), Visit 4(Cycle 3), Visit 5(Cycle 4),Visit 6(Cycle 5),Visit 7 (Cycle 6) and End of study</a:t>
            </a:r>
          </a:p>
          <a:p>
            <a:r>
              <a:rPr lang="en-US" sz="900" i="1" dirty="0">
                <a:latin typeface="Arial" panose="020B0604020202020204" pitchFamily="34" charset="0"/>
                <a:cs typeface="Arial" panose="020B0604020202020204" pitchFamily="34" charset="0"/>
              </a:rPr>
              <a:t>6. Body Weight measurement/BSA Calculation will be done at start (baseline) of each cycle.</a:t>
            </a:r>
          </a:p>
          <a:p>
            <a:r>
              <a:rPr lang="en-US" sz="900" i="1" dirty="0">
                <a:latin typeface="Arial" panose="020B0604020202020204" pitchFamily="34" charset="0"/>
                <a:cs typeface="Arial" panose="020B0604020202020204" pitchFamily="34" charset="0"/>
              </a:rPr>
              <a:t>7. Serology (HCV, HbsAg and HCV) testing will only be done during screening period.</a:t>
            </a:r>
          </a:p>
          <a:p>
            <a:r>
              <a:rPr lang="en-US" sz="900" i="1" dirty="0">
                <a:latin typeface="Arial" panose="020B0604020202020204" pitchFamily="34" charset="0"/>
                <a:cs typeface="Arial" panose="020B0604020202020204" pitchFamily="34" charset="0"/>
              </a:rPr>
              <a:t>8. Spot UACR (Dipstick method) will be performed at Screening, Visit 4 (Cycle 3), Visit 6 (Cycle 5) and at End of study.</a:t>
            </a:r>
          </a:p>
          <a:p>
            <a:r>
              <a:rPr lang="en-US" sz="900" i="1" dirty="0">
                <a:latin typeface="Arial" panose="020B0604020202020204" pitchFamily="34" charset="0"/>
                <a:cs typeface="Arial" panose="020B0604020202020204" pitchFamily="34" charset="0"/>
              </a:rPr>
              <a:t>9. Serum Pregnancy Test will only be done at screening.</a:t>
            </a:r>
          </a:p>
          <a:p>
            <a:r>
              <a:rPr lang="en-US" sz="900" i="1" dirty="0">
                <a:latin typeface="Arial" panose="020B0604020202020204" pitchFamily="34" charset="0"/>
                <a:cs typeface="Arial" panose="020B0604020202020204" pitchFamily="34" charset="0"/>
              </a:rPr>
              <a:t>10. Urine Pregnancy Test will be done before the start (baseline) of each cycle and at End of the study.</a:t>
            </a:r>
          </a:p>
          <a:p>
            <a:r>
              <a:rPr lang="en-US" sz="900" i="1" dirty="0">
                <a:latin typeface="Arial" panose="020B0604020202020204" pitchFamily="34" charset="0"/>
                <a:cs typeface="Arial" panose="020B0604020202020204" pitchFamily="34" charset="0"/>
              </a:rPr>
              <a:t>11. 12-Lead ECG will be done at screening, before the start (baseline) of each cycle and at End of the study.</a:t>
            </a:r>
          </a:p>
          <a:p>
            <a:r>
              <a:rPr lang="en-US" sz="900" i="1" dirty="0">
                <a:latin typeface="Arial" panose="020B0604020202020204" pitchFamily="34" charset="0"/>
                <a:cs typeface="Arial" panose="020B0604020202020204" pitchFamily="34" charset="0"/>
              </a:rPr>
              <a:t>12. 2D Echo/ MUGA will be done during screening, before dosing of cycle 4 (Day 64± 3 Days) and at End of study (Day 127± 5 Days).</a:t>
            </a:r>
          </a:p>
          <a:p>
            <a:r>
              <a:rPr lang="en-US" sz="900" i="1" dirty="0">
                <a:latin typeface="Arial" panose="020B0604020202020204" pitchFamily="34" charset="0"/>
                <a:cs typeface="Arial" panose="020B0604020202020204" pitchFamily="34" charset="0"/>
              </a:rPr>
              <a:t>13. Tumor assessment will be done during screening, before dosing of cycle 4 (Day 64± 3 Days) and at End of study (Day 127± 5 Days).</a:t>
            </a:r>
          </a:p>
          <a:p>
            <a:r>
              <a:rPr lang="en-US" sz="900" i="1" dirty="0">
                <a:latin typeface="Arial" panose="020B0604020202020204" pitchFamily="34" charset="0"/>
                <a:cs typeface="Arial" panose="020B0604020202020204" pitchFamily="34" charset="0"/>
              </a:rPr>
              <a:t>14. ADA samples for immunogenicity will be collected at baseline (before cycle 1), at the end of cycle 3 (Day 43± 3 Days and at the End of study (Day 127±5 Days).</a:t>
            </a:r>
            <a:endParaRPr lang="en-IN" sz="9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9513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E129AD5E-57E7-AD53-C29C-2A5AFA3E3BC4}"/>
              </a:ext>
            </a:extLst>
          </p:cNvPr>
          <p:cNvSpPr txBox="1">
            <a:spLocks/>
          </p:cNvSpPr>
          <p:nvPr/>
        </p:nvSpPr>
        <p:spPr>
          <a:xfrm>
            <a:off x="90099" y="500890"/>
            <a:ext cx="4722780" cy="637301"/>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IN" sz="3600" b="1" u="sng" kern="0" dirty="0">
                <a:solidFill>
                  <a:srgbClr val="C00000"/>
                </a:solidFill>
                <a:latin typeface="Arial" panose="020B0604020202020204" pitchFamily="34" charset="0"/>
                <a:cs typeface="Arial" panose="020B0604020202020204" pitchFamily="34" charset="0"/>
              </a:rPr>
              <a:t>Protocol and Design </a:t>
            </a:r>
            <a:endParaRPr lang="en-US" sz="3600" u="sng" kern="0" dirty="0">
              <a:solidFill>
                <a:srgbClr val="C00000"/>
              </a:solidFill>
              <a:latin typeface="Arial" panose="020B0604020202020204" pitchFamily="34" charset="0"/>
              <a:cs typeface="Arial" panose="020B0604020202020204" pitchFamily="34" charset="0"/>
            </a:endParaRPr>
          </a:p>
        </p:txBody>
      </p:sp>
      <p:graphicFrame>
        <p:nvGraphicFramePr>
          <p:cNvPr id="4" name="Content Placeholder 23">
            <a:extLst>
              <a:ext uri="{FF2B5EF4-FFF2-40B4-BE49-F238E27FC236}">
                <a16:creationId xmlns:a16="http://schemas.microsoft.com/office/drawing/2014/main" id="{BFCCCB79-8DA5-6121-131A-7007D70EA81A}"/>
              </a:ext>
            </a:extLst>
          </p:cNvPr>
          <p:cNvGraphicFramePr>
            <a:graphicFrameLocks/>
          </p:cNvGraphicFramePr>
          <p:nvPr>
            <p:extLst>
              <p:ext uri="{D42A27DB-BD31-4B8C-83A1-F6EECF244321}">
                <p14:modId xmlns:p14="http://schemas.microsoft.com/office/powerpoint/2010/main" val="3903894641"/>
              </p:ext>
            </p:extLst>
          </p:nvPr>
        </p:nvGraphicFramePr>
        <p:xfrm>
          <a:off x="90098" y="1288197"/>
          <a:ext cx="11984137" cy="4738944"/>
        </p:xfrm>
        <a:graphic>
          <a:graphicData uri="http://schemas.openxmlformats.org/drawingml/2006/table">
            <a:tbl>
              <a:tblPr firstRow="1" bandRow="1"/>
              <a:tblGrid>
                <a:gridCol w="2116188">
                  <a:extLst>
                    <a:ext uri="{9D8B030D-6E8A-4147-A177-3AD203B41FA5}">
                      <a16:colId xmlns:a16="http://schemas.microsoft.com/office/drawing/2014/main" val="20000"/>
                    </a:ext>
                  </a:extLst>
                </a:gridCol>
                <a:gridCol w="9867949">
                  <a:extLst>
                    <a:ext uri="{9D8B030D-6E8A-4147-A177-3AD203B41FA5}">
                      <a16:colId xmlns:a16="http://schemas.microsoft.com/office/drawing/2014/main" val="20001"/>
                    </a:ext>
                  </a:extLst>
                </a:gridCol>
              </a:tblGrid>
              <a:tr h="1132885">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spc="-10" dirty="0">
                          <a:solidFill>
                            <a:schemeClr val="tx1"/>
                          </a:solidFill>
                          <a:latin typeface="Arial" panose="020B0604020202020204" pitchFamily="34" charset="0"/>
                          <a:cs typeface="Arial" panose="020B0604020202020204" pitchFamily="34" charset="0"/>
                        </a:rPr>
                        <a:t>Protocol</a:t>
                      </a:r>
                      <a:r>
                        <a:rPr lang="en-US" sz="1600" u="none" spc="-75" dirty="0">
                          <a:solidFill>
                            <a:schemeClr val="tx1"/>
                          </a:solidFill>
                          <a:latin typeface="Arial" panose="020B0604020202020204" pitchFamily="34" charset="0"/>
                          <a:cs typeface="Arial" panose="020B0604020202020204" pitchFamily="34" charset="0"/>
                        </a:rPr>
                        <a:t> </a:t>
                      </a:r>
                      <a:r>
                        <a:rPr lang="en-US" sz="1600" u="none" spc="-5" dirty="0">
                          <a:solidFill>
                            <a:schemeClr val="tx1"/>
                          </a:solidFill>
                          <a:latin typeface="Arial" panose="020B0604020202020204" pitchFamily="34" charset="0"/>
                          <a:cs typeface="Arial" panose="020B0604020202020204" pitchFamily="34" charset="0"/>
                        </a:rPr>
                        <a:t>Title</a:t>
                      </a:r>
                      <a:endParaRPr lang="en-US" sz="1600" u="none" dirty="0">
                        <a:solidFill>
                          <a:schemeClr val="tx1"/>
                        </a:solidFill>
                        <a:latin typeface="Arial" panose="020B0604020202020204" pitchFamily="34" charset="0"/>
                        <a:cs typeface="Arial" panose="020B0604020202020204" pitchFamily="34" charset="0"/>
                      </a:endParaRPr>
                    </a:p>
                    <a:p>
                      <a:endParaRPr lang="en-US" sz="1600" u="none"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just"/>
                      <a:r>
                        <a:rPr lang="en-US" sz="1600" b="0" u="none" dirty="0">
                          <a:latin typeface="Arial" panose="020B0604020202020204" pitchFamily="34" charset="0"/>
                          <a:cs typeface="Arial" panose="020B0604020202020204" pitchFamily="34" charset="0"/>
                        </a:rPr>
                        <a:t>A Prospective, Randomized, Double Blind, Multicentric, Parallel Group Phase-III Clinical Study to Evaluate the Efficacy, Safety, and Immunogenicity of BP01 (Bevacizumab) Versus EU approved Avastin® along with chemotherapy XELOX in metastatic colorectal cancer patients.</a:t>
                      </a: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51344">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u="none" spc="-20" dirty="0">
                          <a:latin typeface="Arial" panose="020B0604020202020204" pitchFamily="34" charset="0"/>
                          <a:cs typeface="Arial" panose="020B0604020202020204" pitchFamily="34" charset="0"/>
                        </a:rPr>
                        <a:t>Version</a:t>
                      </a:r>
                      <a:r>
                        <a:rPr lang="en-US" sz="1600" b="1" u="none" spc="-30" dirty="0">
                          <a:latin typeface="Arial" panose="020B0604020202020204" pitchFamily="34" charset="0"/>
                          <a:cs typeface="Arial" panose="020B0604020202020204" pitchFamily="34" charset="0"/>
                        </a:rPr>
                        <a:t> </a:t>
                      </a:r>
                      <a:r>
                        <a:rPr lang="en-US" sz="1600" b="1" u="none" dirty="0">
                          <a:latin typeface="Arial" panose="020B0604020202020204" pitchFamily="34" charset="0"/>
                          <a:cs typeface="Arial" panose="020B0604020202020204" pitchFamily="34" charset="0"/>
                        </a:rPr>
                        <a:t>No.</a:t>
                      </a:r>
                      <a:r>
                        <a:rPr lang="en-US" sz="1600" b="1" u="none" spc="-30" dirty="0">
                          <a:latin typeface="Arial" panose="020B0604020202020204" pitchFamily="34" charset="0"/>
                          <a:cs typeface="Arial" panose="020B0604020202020204" pitchFamily="34" charset="0"/>
                        </a:rPr>
                        <a:t> </a:t>
                      </a:r>
                      <a:r>
                        <a:rPr lang="en-US" sz="1600" b="1" u="none" dirty="0">
                          <a:latin typeface="Arial" panose="020B0604020202020204" pitchFamily="34" charset="0"/>
                          <a:cs typeface="Arial" panose="020B0604020202020204" pitchFamily="34" charset="0"/>
                        </a:rPr>
                        <a:t>&amp;</a:t>
                      </a:r>
                      <a:r>
                        <a:rPr lang="en-US" sz="1600" b="1" u="none" spc="-60" dirty="0">
                          <a:latin typeface="Arial" panose="020B0604020202020204" pitchFamily="34" charset="0"/>
                          <a:cs typeface="Arial" panose="020B0604020202020204" pitchFamily="34" charset="0"/>
                        </a:rPr>
                        <a:t> </a:t>
                      </a:r>
                      <a:r>
                        <a:rPr lang="en-US" sz="1600" b="1" u="none" spc="-10" dirty="0">
                          <a:latin typeface="Arial" panose="020B0604020202020204" pitchFamily="34" charset="0"/>
                          <a:cs typeface="Arial" panose="020B0604020202020204" pitchFamily="34" charset="0"/>
                        </a:rPr>
                        <a:t>Date</a:t>
                      </a:r>
                      <a:endParaRPr lang="en-US" sz="1600" b="1" u="none" dirty="0">
                        <a:latin typeface="Arial" panose="020B0604020202020204" pitchFamily="34" charset="0"/>
                        <a:cs typeface="Arial" panose="020B0604020202020204" pitchFamily="34" charset="0"/>
                      </a:endParaRPr>
                    </a:p>
                    <a:p>
                      <a:endParaRPr lang="en-US" sz="1600" u="none" dirty="0">
                        <a:latin typeface="Arial" panose="020B0604020202020204" pitchFamily="34" charset="0"/>
                        <a:cs typeface="Arial" panose="020B0604020202020204" pitchFamily="34" charset="0"/>
                      </a:endParaRPr>
                    </a:p>
                  </a:txBody>
                  <a:tcPr anchor="b">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just"/>
                      <a:r>
                        <a:rPr lang="en-GB" altLang="en-US" sz="1600" b="0" u="none" dirty="0">
                          <a:latin typeface="Arial" panose="020B0604020202020204" pitchFamily="34" charset="0"/>
                          <a:cs typeface="Arial" panose="020B0604020202020204" pitchFamily="34" charset="0"/>
                        </a:rPr>
                        <a:t>ICS/CUR/2023-006; </a:t>
                      </a:r>
                      <a:r>
                        <a:rPr lang="fr-FR" sz="1600" b="0" u="none" dirty="0">
                          <a:latin typeface="Arial" panose="020B0604020202020204" pitchFamily="34" charset="0"/>
                          <a:cs typeface="Arial" panose="020B0604020202020204" pitchFamily="34" charset="0"/>
                        </a:rPr>
                        <a:t>Version 1.0; Date: 19 OCT 2023</a:t>
                      </a:r>
                      <a:endParaRPr lang="en-US" sz="1600" b="0" u="none"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67093">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latin typeface="Arial" panose="020B0604020202020204" pitchFamily="34" charset="0"/>
                          <a:cs typeface="Arial" panose="020B0604020202020204" pitchFamily="34" charset="0"/>
                        </a:rPr>
                        <a:t>Clinical Phase </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I/III</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39463851"/>
                  </a:ext>
                </a:extLst>
              </a:tr>
              <a:tr h="775622">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latin typeface="Arial" panose="020B0604020202020204" pitchFamily="34" charset="0"/>
                          <a:cs typeface="Arial" panose="020B0604020202020204" pitchFamily="34" charset="0"/>
                        </a:rPr>
                        <a:t>Number of Subjects </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lvl="0" indent="0" algn="just" defTabSz="914400" rtl="0" eaLnBrk="1" fontAlgn="auto" latinLnBrk="0" hangingPunct="1">
                        <a:lnSpc>
                          <a:spcPct val="100000"/>
                        </a:lnSpc>
                        <a:spcBef>
                          <a:spcPts val="0"/>
                        </a:spcBef>
                        <a:spcAft>
                          <a:spcPts val="0"/>
                        </a:spcAft>
                        <a:buClrTx/>
                        <a:buSzPct val="150000"/>
                        <a:buFontTx/>
                        <a:buNone/>
                        <a:tabLst/>
                        <a:defRPr/>
                      </a:pPr>
                      <a:r>
                        <a:rPr lang="en-IN" sz="1600" b="1" dirty="0">
                          <a:solidFill>
                            <a:schemeClr val="tx1"/>
                          </a:solidFill>
                          <a:latin typeface="Arial" panose="020B0604020202020204" pitchFamily="34" charset="0"/>
                          <a:cs typeface="Arial" panose="020B0604020202020204" pitchFamily="34" charset="0"/>
                        </a:rPr>
                        <a:t>168 </a:t>
                      </a:r>
                      <a:r>
                        <a:rPr lang="en-IN" sz="1600" b="0" dirty="0">
                          <a:solidFill>
                            <a:schemeClr val="tx1"/>
                          </a:solidFill>
                          <a:latin typeface="Arial" panose="020B0604020202020204" pitchFamily="34" charset="0"/>
                          <a:cs typeface="Arial" panose="020B0604020202020204" pitchFamily="34" charset="0"/>
                        </a:rPr>
                        <a:t>(2:1-T:R) patients: Comparative efficacy, safety, and immunogenicity. A</a:t>
                      </a:r>
                      <a:r>
                        <a:rPr lang="en-US" sz="1600" dirty="0">
                          <a:solidFill>
                            <a:schemeClr val="tx1"/>
                          </a:solidFill>
                          <a:latin typeface="Arial" panose="020B0604020202020204" pitchFamily="34" charset="0"/>
                          <a:cs typeface="Arial" panose="020B0604020202020204" pitchFamily="34" charset="0"/>
                        </a:rPr>
                        <a:t> minimum number to be completed is </a:t>
                      </a:r>
                      <a:r>
                        <a:rPr lang="en-US" sz="1600" b="1" dirty="0">
                          <a:solidFill>
                            <a:schemeClr val="tx1"/>
                          </a:solidFill>
                          <a:latin typeface="Arial" panose="020B0604020202020204" pitchFamily="34" charset="0"/>
                          <a:cs typeface="Arial" panose="020B0604020202020204" pitchFamily="34" charset="0"/>
                        </a:rPr>
                        <a:t>153</a:t>
                      </a:r>
                      <a:r>
                        <a:rPr lang="en-US" sz="1600" dirty="0">
                          <a:solidFill>
                            <a:schemeClr val="tx1"/>
                          </a:solidFill>
                          <a:latin typeface="Arial" panose="020B0604020202020204" pitchFamily="34" charset="0"/>
                          <a:cs typeface="Arial" panose="020B0604020202020204" pitchFamily="34" charset="0"/>
                        </a:rPr>
                        <a:t> (102:51 in Test : Comparator)</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152770253"/>
                  </a:ext>
                </a:extLst>
              </a:tr>
              <a:tr h="574771">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r>
                        <a:rPr lang="en-US" sz="1600" b="1" dirty="0">
                          <a:latin typeface="Arial" panose="020B0604020202020204" pitchFamily="34" charset="0"/>
                          <a:cs typeface="Arial" panose="020B0604020202020204" pitchFamily="34" charset="0"/>
                        </a:rPr>
                        <a:t>Indication</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just"/>
                      <a:r>
                        <a:rPr lang="en-US" sz="1600" b="0" dirty="0">
                          <a:latin typeface="Arial" panose="020B0604020202020204" pitchFamily="34" charset="0"/>
                          <a:cs typeface="Arial" panose="020B0604020202020204" pitchFamily="34" charset="0"/>
                        </a:rPr>
                        <a:t>Metastatic Colorectal Cancer</a:t>
                      </a:r>
                      <a:endParaRPr lang="en-US" sz="1600"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037229">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latin typeface="Arial" panose="020B0604020202020204" pitchFamily="34" charset="0"/>
                          <a:cs typeface="Arial" panose="020B0604020202020204" pitchFamily="34" charset="0"/>
                        </a:rPr>
                        <a:t>Study Duration</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Arial" panose="020B0604020202020204" pitchFamily="34" charset="0"/>
                          <a:ea typeface="+mn-ea"/>
                          <a:cs typeface="Arial" panose="020B0604020202020204" pitchFamily="34" charset="0"/>
                        </a:rPr>
                        <a:t>Subject participation will last for a total of </a:t>
                      </a:r>
                      <a:r>
                        <a:rPr lang="en-US" sz="1600" b="1" kern="1200" dirty="0">
                          <a:solidFill>
                            <a:schemeClr val="tx1"/>
                          </a:solidFill>
                          <a:effectLst/>
                          <a:latin typeface="Arial" panose="020B0604020202020204" pitchFamily="34" charset="0"/>
                          <a:ea typeface="+mn-ea"/>
                          <a:cs typeface="Arial" panose="020B0604020202020204" pitchFamily="34" charset="0"/>
                        </a:rPr>
                        <a:t>22 weeks</a:t>
                      </a:r>
                      <a:r>
                        <a:rPr lang="en-US" sz="1600" kern="1200" dirty="0">
                          <a:solidFill>
                            <a:schemeClr val="tx1"/>
                          </a:solidFill>
                          <a:effectLst/>
                          <a:latin typeface="Arial" panose="020B0604020202020204" pitchFamily="34" charset="0"/>
                          <a:ea typeface="+mn-ea"/>
                          <a:cs typeface="Arial" panose="020B0604020202020204" pitchFamily="34" charset="0"/>
                        </a:rPr>
                        <a:t>, which includes up to </a:t>
                      </a:r>
                      <a:r>
                        <a:rPr lang="en-US" sz="1600" b="1" kern="1200" dirty="0">
                          <a:solidFill>
                            <a:schemeClr val="tx1"/>
                          </a:solidFill>
                          <a:effectLst/>
                          <a:latin typeface="Arial" panose="020B0604020202020204" pitchFamily="34" charset="0"/>
                          <a:ea typeface="+mn-ea"/>
                          <a:cs typeface="Arial" panose="020B0604020202020204" pitchFamily="34" charset="0"/>
                        </a:rPr>
                        <a:t>4 weeks </a:t>
                      </a:r>
                      <a:r>
                        <a:rPr lang="en-US" sz="1600" kern="1200" dirty="0">
                          <a:solidFill>
                            <a:schemeClr val="tx1"/>
                          </a:solidFill>
                          <a:effectLst/>
                          <a:latin typeface="Arial" panose="020B0604020202020204" pitchFamily="34" charset="0"/>
                          <a:ea typeface="+mn-ea"/>
                          <a:cs typeface="Arial" panose="020B0604020202020204" pitchFamily="34" charset="0"/>
                        </a:rPr>
                        <a:t>of screening, </a:t>
                      </a:r>
                      <a:r>
                        <a:rPr lang="en-US" sz="1600" b="1" kern="1200" dirty="0">
                          <a:solidFill>
                            <a:schemeClr val="tx1"/>
                          </a:solidFill>
                          <a:effectLst/>
                          <a:latin typeface="Arial" panose="020B0604020202020204" pitchFamily="34" charset="0"/>
                          <a:ea typeface="+mn-ea"/>
                          <a:cs typeface="Arial" panose="020B0604020202020204" pitchFamily="34" charset="0"/>
                        </a:rPr>
                        <a:t>15 weeks </a:t>
                      </a:r>
                      <a:r>
                        <a:rPr lang="en-US" sz="1600" kern="1200" dirty="0">
                          <a:solidFill>
                            <a:schemeClr val="tx1"/>
                          </a:solidFill>
                          <a:effectLst/>
                          <a:latin typeface="Arial" panose="020B0604020202020204" pitchFamily="34" charset="0"/>
                          <a:ea typeface="+mn-ea"/>
                          <a:cs typeface="Arial" panose="020B0604020202020204" pitchFamily="34" charset="0"/>
                        </a:rPr>
                        <a:t>of Study Medication administration, and up to </a:t>
                      </a:r>
                      <a:r>
                        <a:rPr lang="en-US" sz="1600" b="1" kern="1200" dirty="0">
                          <a:solidFill>
                            <a:schemeClr val="tx1"/>
                          </a:solidFill>
                          <a:effectLst/>
                          <a:latin typeface="Arial" panose="020B0604020202020204" pitchFamily="34" charset="0"/>
                          <a:ea typeface="+mn-ea"/>
                          <a:cs typeface="Arial" panose="020B0604020202020204" pitchFamily="34" charset="0"/>
                        </a:rPr>
                        <a:t>3 weeks </a:t>
                      </a:r>
                      <a:r>
                        <a:rPr lang="en-US" sz="1600" kern="1200" dirty="0">
                          <a:solidFill>
                            <a:schemeClr val="tx1"/>
                          </a:solidFill>
                          <a:effectLst/>
                          <a:latin typeface="Arial" panose="020B0604020202020204" pitchFamily="34" charset="0"/>
                          <a:ea typeface="+mn-ea"/>
                          <a:cs typeface="Arial" panose="020B0604020202020204" pitchFamily="34" charset="0"/>
                        </a:rPr>
                        <a:t>of End of Study follow-up assessments.</a:t>
                      </a:r>
                      <a:endParaRPr lang="en-IN" sz="1600" kern="1200" dirty="0">
                        <a:solidFill>
                          <a:schemeClr val="tx1"/>
                        </a:solidFill>
                        <a:effectLst/>
                        <a:latin typeface="Arial" panose="020B0604020202020204" pitchFamily="34" charset="0"/>
                        <a:ea typeface="+mn-ea"/>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357406117"/>
                  </a:ext>
                </a:extLst>
              </a:tr>
            </a:tbl>
          </a:graphicData>
        </a:graphic>
      </p:graphicFrame>
      <p:sp>
        <p:nvSpPr>
          <p:cNvPr id="5" name="TextBox 4">
            <a:extLst>
              <a:ext uri="{FF2B5EF4-FFF2-40B4-BE49-F238E27FC236}">
                <a16:creationId xmlns:a16="http://schemas.microsoft.com/office/drawing/2014/main" id="{825FBBF5-E3F8-6844-4906-6537BA73F7E2}"/>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Tree>
    <p:extLst>
      <p:ext uri="{BB962C8B-B14F-4D97-AF65-F5344CB8AC3E}">
        <p14:creationId xmlns:p14="http://schemas.microsoft.com/office/powerpoint/2010/main" val="654512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D89720-F319-E418-821E-6AB936981283}"/>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1">
            <a:extLst>
              <a:ext uri="{FF2B5EF4-FFF2-40B4-BE49-F238E27FC236}">
                <a16:creationId xmlns:a16="http://schemas.microsoft.com/office/drawing/2014/main" id="{D7CBD7EA-4725-9787-E71E-EAFEEA65B2F1}"/>
              </a:ext>
            </a:extLst>
          </p:cNvPr>
          <p:cNvSpPr txBox="1">
            <a:spLocks/>
          </p:cNvSpPr>
          <p:nvPr/>
        </p:nvSpPr>
        <p:spPr>
          <a:xfrm>
            <a:off x="83127" y="482503"/>
            <a:ext cx="6263599"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Expected Adverse Event(s)</a:t>
            </a:r>
          </a:p>
        </p:txBody>
      </p:sp>
      <p:graphicFrame>
        <p:nvGraphicFramePr>
          <p:cNvPr id="7" name="Table 9">
            <a:extLst>
              <a:ext uri="{FF2B5EF4-FFF2-40B4-BE49-F238E27FC236}">
                <a16:creationId xmlns:a16="http://schemas.microsoft.com/office/drawing/2014/main" id="{07F46CE4-FEA7-B922-4610-8F4BBE00B7E6}"/>
              </a:ext>
            </a:extLst>
          </p:cNvPr>
          <p:cNvGraphicFramePr>
            <a:graphicFrameLocks noGrp="1"/>
          </p:cNvGraphicFramePr>
          <p:nvPr>
            <p:extLst>
              <p:ext uri="{D42A27DB-BD31-4B8C-83A1-F6EECF244321}">
                <p14:modId xmlns:p14="http://schemas.microsoft.com/office/powerpoint/2010/main" val="3091514837"/>
              </p:ext>
            </p:extLst>
          </p:nvPr>
        </p:nvGraphicFramePr>
        <p:xfrm>
          <a:off x="74491" y="1332441"/>
          <a:ext cx="12015909" cy="4646585"/>
        </p:xfrm>
        <a:graphic>
          <a:graphicData uri="http://schemas.openxmlformats.org/drawingml/2006/table">
            <a:tbl>
              <a:tblPr firstRow="1" bandRow="1"/>
              <a:tblGrid>
                <a:gridCol w="2025050">
                  <a:extLst>
                    <a:ext uri="{9D8B030D-6E8A-4147-A177-3AD203B41FA5}">
                      <a16:colId xmlns:a16="http://schemas.microsoft.com/office/drawing/2014/main" val="2960289232"/>
                    </a:ext>
                  </a:extLst>
                </a:gridCol>
                <a:gridCol w="2084832">
                  <a:extLst>
                    <a:ext uri="{9D8B030D-6E8A-4147-A177-3AD203B41FA5}">
                      <a16:colId xmlns:a16="http://schemas.microsoft.com/office/drawing/2014/main" val="3122506752"/>
                    </a:ext>
                  </a:extLst>
                </a:gridCol>
                <a:gridCol w="2026228">
                  <a:extLst>
                    <a:ext uri="{9D8B030D-6E8A-4147-A177-3AD203B41FA5}">
                      <a16:colId xmlns:a16="http://schemas.microsoft.com/office/drawing/2014/main" val="1457132077"/>
                    </a:ext>
                  </a:extLst>
                </a:gridCol>
                <a:gridCol w="1288472">
                  <a:extLst>
                    <a:ext uri="{9D8B030D-6E8A-4147-A177-3AD203B41FA5}">
                      <a16:colId xmlns:a16="http://schemas.microsoft.com/office/drawing/2014/main" val="3850301707"/>
                    </a:ext>
                  </a:extLst>
                </a:gridCol>
                <a:gridCol w="1683328">
                  <a:extLst>
                    <a:ext uri="{9D8B030D-6E8A-4147-A177-3AD203B41FA5}">
                      <a16:colId xmlns:a16="http://schemas.microsoft.com/office/drawing/2014/main" val="4282346078"/>
                    </a:ext>
                  </a:extLst>
                </a:gridCol>
                <a:gridCol w="1485900">
                  <a:extLst>
                    <a:ext uri="{9D8B030D-6E8A-4147-A177-3AD203B41FA5}">
                      <a16:colId xmlns:a16="http://schemas.microsoft.com/office/drawing/2014/main" val="733838390"/>
                    </a:ext>
                  </a:extLst>
                </a:gridCol>
                <a:gridCol w="1422099">
                  <a:extLst>
                    <a:ext uri="{9D8B030D-6E8A-4147-A177-3AD203B41FA5}">
                      <a16:colId xmlns:a16="http://schemas.microsoft.com/office/drawing/2014/main" val="2283051904"/>
                    </a:ext>
                  </a:extLst>
                </a:gridCol>
              </a:tblGrid>
              <a:tr h="501840">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System Organ Class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chemeClr val="tx1"/>
                          </a:solidFill>
                          <a:effectLst/>
                          <a:latin typeface="Arial" panose="020B0604020202020204" pitchFamily="34" charset="0"/>
                          <a:cs typeface="Arial" panose="020B0604020202020204" pitchFamily="34" charset="0"/>
                        </a:rPr>
                        <a:t>Very</a:t>
                      </a:r>
                      <a:br>
                        <a:rPr lang="en-IN" sz="1400" b="1" i="0" dirty="0">
                          <a:solidFill>
                            <a:schemeClr val="tx1"/>
                          </a:solidFill>
                          <a:effectLst/>
                          <a:latin typeface="Arial" panose="020B0604020202020204" pitchFamily="34" charset="0"/>
                          <a:cs typeface="Arial" panose="020B0604020202020204" pitchFamily="34" charset="0"/>
                        </a:rPr>
                      </a:br>
                      <a:r>
                        <a:rPr lang="en-IN" sz="1400" b="1" i="0" dirty="0">
                          <a:solidFill>
                            <a:schemeClr val="tx1"/>
                          </a:solidFill>
                          <a:effectLst/>
                          <a:latin typeface="Arial" panose="020B0604020202020204" pitchFamily="34" charset="0"/>
                          <a:cs typeface="Arial" panose="020B0604020202020204" pitchFamily="34" charset="0"/>
                        </a:rPr>
                        <a:t>Common </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Uncommon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Rare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Very Rare</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IN" sz="1400" b="1" dirty="0">
                          <a:effectLst/>
                          <a:latin typeface="Arial" panose="020B0604020202020204" pitchFamily="34" charset="0"/>
                          <a:cs typeface="Arial" panose="020B0604020202020204" pitchFamily="34" charset="0"/>
                        </a:rPr>
                        <a:t>Frequency not known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7323888"/>
                  </a:ext>
                </a:extLst>
              </a:tr>
              <a:tr h="689059">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i="0" dirty="0">
                          <a:solidFill>
                            <a:srgbClr val="000000"/>
                          </a:solidFill>
                          <a:effectLst/>
                          <a:latin typeface="Arial" panose="020B0604020202020204" pitchFamily="34" charset="0"/>
                          <a:cs typeface="Arial" panose="020B0604020202020204" pitchFamily="34" charset="0"/>
                        </a:rPr>
                        <a:t>Infections and infestations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dirty="0">
                          <a:latin typeface="Arial" panose="020B0604020202020204" pitchFamily="34" charset="0"/>
                          <a:cs typeface="Arial" panose="020B0604020202020204" pitchFamily="34" charset="0"/>
                        </a:rPr>
                        <a:t>Sepsis, Abscess, Cellulitis, Infection, </a:t>
                      </a:r>
                    </a:p>
                    <a:p>
                      <a:pPr algn="l"/>
                      <a:r>
                        <a:rPr lang="en-US" sz="1400" dirty="0">
                          <a:latin typeface="Arial" panose="020B0604020202020204" pitchFamily="34" charset="0"/>
                          <a:cs typeface="Arial" panose="020B0604020202020204" pitchFamily="34" charset="0"/>
                        </a:rPr>
                        <a:t>Urinary tract infection</a:t>
                      </a:r>
                      <a:endParaRPr lang="en-IN" sz="14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latin typeface="Arial" panose="020B0604020202020204" pitchFamily="34" charset="0"/>
                          <a:cs typeface="Arial" panose="020B0604020202020204" pitchFamily="34" charset="0"/>
                        </a:rPr>
                        <a:t>Necrotising fasciitis</a:t>
                      </a:r>
                      <a:endParaRPr lang="en-IN"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IN" sz="14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78816553"/>
                  </a:ext>
                </a:extLst>
              </a:tr>
              <a:tr h="691016">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1" i="0" dirty="0">
                          <a:solidFill>
                            <a:srgbClr val="000000"/>
                          </a:solidFill>
                          <a:effectLst/>
                          <a:latin typeface="Arial" panose="020B0604020202020204" pitchFamily="34" charset="0"/>
                          <a:cs typeface="Arial" panose="020B0604020202020204" pitchFamily="34" charset="0"/>
                        </a:rPr>
                        <a:t>Blood and lymphatic</a:t>
                      </a:r>
                      <a:br>
                        <a:rPr lang="en-US" sz="1400" b="1" i="0" dirty="0">
                          <a:solidFill>
                            <a:srgbClr val="000000"/>
                          </a:solidFill>
                          <a:effectLst/>
                          <a:latin typeface="Arial" panose="020B0604020202020204" pitchFamily="34" charset="0"/>
                          <a:cs typeface="Arial" panose="020B0604020202020204" pitchFamily="34" charset="0"/>
                        </a:rPr>
                      </a:br>
                      <a:r>
                        <a:rPr lang="en-US" sz="1400" b="1" i="0" dirty="0">
                          <a:solidFill>
                            <a:srgbClr val="000000"/>
                          </a:solidFill>
                          <a:effectLst/>
                          <a:latin typeface="Arial" panose="020B0604020202020204" pitchFamily="34" charset="0"/>
                          <a:cs typeface="Arial" panose="020B0604020202020204" pitchFamily="34" charset="0"/>
                        </a:rPr>
                        <a:t>system disorders</a:t>
                      </a: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Febrile neutropenia,</a:t>
                      </a:r>
                    </a:p>
                    <a:p>
                      <a:pPr algn="l"/>
                      <a:r>
                        <a:rPr lang="en-IN" sz="1400" b="0" i="0" dirty="0">
                          <a:solidFill>
                            <a:schemeClr val="tx1"/>
                          </a:solidFill>
                          <a:effectLst/>
                          <a:latin typeface="Arial" panose="020B0604020202020204" pitchFamily="34" charset="0"/>
                          <a:cs typeface="Arial" panose="020B0604020202020204" pitchFamily="34" charset="0"/>
                        </a:rPr>
                        <a:t>Leucopoenia, Neutropenia,</a:t>
                      </a:r>
                    </a:p>
                    <a:p>
                      <a:pPr algn="l"/>
                      <a:r>
                        <a:rPr lang="en-IN" sz="1400" b="0" i="0" dirty="0">
                          <a:solidFill>
                            <a:schemeClr val="tx1"/>
                          </a:solidFill>
                          <a:effectLst/>
                          <a:latin typeface="Arial" panose="020B0604020202020204" pitchFamily="34" charset="0"/>
                          <a:cs typeface="Arial" panose="020B0604020202020204" pitchFamily="34" charset="0"/>
                        </a:rPr>
                        <a:t>Thrombocytopenia</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Anaemia, Lymphopenia</a:t>
                      </a:r>
                    </a:p>
                    <a:p>
                      <a:pPr algn="l"/>
                      <a:r>
                        <a:rPr lang="en-IN" sz="1400" b="0" i="0" dirty="0">
                          <a:solidFill>
                            <a:schemeClr val="bg1"/>
                          </a:solidFill>
                          <a:effectLst/>
                          <a:latin typeface="Arial" panose="020B0604020202020204" pitchFamily="34" charset="0"/>
                          <a:cs typeface="Arial" panose="020B0604020202020204" pitchFamily="34" charset="0"/>
                        </a:rPr>
                        <a:t> </a:t>
                      </a:r>
                      <a:endParaRPr lang="en-IN" sz="14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rgbClr val="000000"/>
                          </a:solidFill>
                          <a:effectLst/>
                          <a:latin typeface="Arial" panose="020B0604020202020204" pitchFamily="34" charset="0"/>
                          <a:cs typeface="Arial" panose="020B0604020202020204" pitchFamily="34" charset="0"/>
                        </a:rPr>
                        <a:t>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684756"/>
                  </a:ext>
                </a:extLst>
              </a:tr>
              <a:tr h="562265">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i="0" dirty="0">
                          <a:solidFill>
                            <a:srgbClr val="000000"/>
                          </a:solidFill>
                          <a:effectLst/>
                          <a:latin typeface="Arial" panose="020B0604020202020204" pitchFamily="34" charset="0"/>
                          <a:cs typeface="Arial" panose="020B0604020202020204" pitchFamily="34" charset="0"/>
                        </a:rPr>
                        <a:t>Immune system 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0" i="0" dirty="0">
                          <a:solidFill>
                            <a:schemeClr val="tx1"/>
                          </a:solidFill>
                          <a:effectLst/>
                          <a:latin typeface="Arial" panose="020B0604020202020204" pitchFamily="34" charset="0"/>
                          <a:cs typeface="Arial" panose="020B0604020202020204" pitchFamily="34" charset="0"/>
                        </a:rPr>
                        <a:t>Hypersensitivity,</a:t>
                      </a:r>
                    </a:p>
                    <a:p>
                      <a:pPr algn="l"/>
                      <a:r>
                        <a:rPr lang="en-US" sz="1400" b="0" i="0" dirty="0">
                          <a:solidFill>
                            <a:schemeClr val="tx1"/>
                          </a:solidFill>
                          <a:effectLst/>
                          <a:latin typeface="Arial" panose="020B0604020202020204" pitchFamily="34" charset="0"/>
                          <a:cs typeface="Arial" panose="020B0604020202020204" pitchFamily="34" charset="0"/>
                        </a:rPr>
                        <a:t>Infusion Reactions</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0" i="0" dirty="0">
                          <a:solidFill>
                            <a:srgbClr val="000000"/>
                          </a:solidFill>
                          <a:effectLst/>
                          <a:latin typeface="Arial" panose="020B0604020202020204" pitchFamily="34" charset="0"/>
                          <a:cs typeface="Arial" panose="020B0604020202020204" pitchFamily="34" charset="0"/>
                        </a:rPr>
                        <a:t>Anaphylactic shock</a:t>
                      </a: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679834"/>
                  </a:ext>
                </a:extLst>
              </a:tr>
              <a:tr h="908090">
                <a:tc>
                  <a:txBody>
                    <a:bodyPr/>
                    <a:lstStyle/>
                    <a:p>
                      <a:pPr algn="l"/>
                      <a:r>
                        <a:rPr lang="en-IN" sz="1400" b="1" dirty="0">
                          <a:effectLst/>
                          <a:latin typeface="Arial" panose="020B0604020202020204" pitchFamily="34" charset="0"/>
                          <a:cs typeface="Arial" panose="020B0604020202020204" pitchFamily="34" charset="0"/>
                        </a:rPr>
                        <a:t>Metabolism and nutrition disorders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400" dirty="0">
                          <a:solidFill>
                            <a:schemeClr val="tx1"/>
                          </a:solidFill>
                          <a:effectLst/>
                          <a:latin typeface="Arial" panose="020B0604020202020204" pitchFamily="34" charset="0"/>
                          <a:cs typeface="Arial" panose="020B0604020202020204" pitchFamily="34" charset="0"/>
                        </a:rPr>
                        <a:t>Anorexia</a:t>
                      </a:r>
                    </a:p>
                    <a:p>
                      <a:pPr algn="l"/>
                      <a:r>
                        <a:rPr lang="en-IN" sz="1400" dirty="0">
                          <a:solidFill>
                            <a:schemeClr val="tx1"/>
                          </a:solidFill>
                          <a:effectLst/>
                          <a:latin typeface="Arial" panose="020B0604020202020204" pitchFamily="34" charset="0"/>
                          <a:cs typeface="Arial" panose="020B0604020202020204" pitchFamily="34" charset="0"/>
                        </a:rPr>
                        <a:t>Hypomagnesaemia</a:t>
                      </a:r>
                    </a:p>
                    <a:p>
                      <a:pPr algn="l"/>
                      <a:r>
                        <a:rPr lang="en-IN" sz="1400" dirty="0">
                          <a:solidFill>
                            <a:schemeClr val="tx1"/>
                          </a:solidFill>
                          <a:effectLst/>
                          <a:latin typeface="Arial" panose="020B0604020202020204" pitchFamily="34" charset="0"/>
                          <a:cs typeface="Arial" panose="020B0604020202020204" pitchFamily="34" charset="0"/>
                        </a:rPr>
                        <a:t>Hyponatraemia</a:t>
                      </a:r>
                    </a:p>
                    <a:p>
                      <a:pPr algn="l"/>
                      <a:r>
                        <a:rPr lang="en-IN" sz="1400" dirty="0">
                          <a:solidFill>
                            <a:schemeClr val="tx1"/>
                          </a:solidFill>
                          <a:effectLst/>
                          <a:latin typeface="Arial" panose="020B0604020202020204" pitchFamily="34" charset="0"/>
                          <a:cs typeface="Arial" panose="020B0604020202020204" pitchFamily="34" charset="0"/>
                        </a:rPr>
                        <a:t>Dehydration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a:r>
                        <a:rPr lang="en-IN" sz="1400" baseline="0" dirty="0">
                          <a:solidFill>
                            <a:schemeClr val="tx1"/>
                          </a:solidFill>
                          <a:effectLst/>
                          <a:latin typeface="Arial" panose="020B0604020202020204" pitchFamily="34" charset="0"/>
                          <a:cs typeface="Arial" panose="020B0604020202020204" pitchFamily="34" charset="0"/>
                        </a:rPr>
                        <a:t>Dehydration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0322008"/>
                  </a:ext>
                </a:extLst>
              </a:tr>
              <a:tr h="908090">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i="0" dirty="0">
                          <a:solidFill>
                            <a:srgbClr val="000000"/>
                          </a:solidFill>
                          <a:effectLst/>
                          <a:latin typeface="Arial" panose="020B0604020202020204" pitchFamily="34" charset="0"/>
                          <a:cs typeface="Arial" panose="020B0604020202020204" pitchFamily="34" charset="0"/>
                        </a:rPr>
                        <a:t>Nervous system</a:t>
                      </a:r>
                    </a:p>
                    <a:p>
                      <a:pPr algn="l"/>
                      <a:r>
                        <a:rPr lang="en-IN" sz="1400" b="1" i="0" dirty="0">
                          <a:solidFill>
                            <a:srgbClr val="000000"/>
                          </a:solidFill>
                          <a:effectLst/>
                          <a:latin typeface="Arial" panose="020B0604020202020204" pitchFamily="34" charset="0"/>
                          <a:cs typeface="Arial" panose="020B0604020202020204" pitchFamily="34" charset="0"/>
                        </a:rPr>
                        <a:t>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solidFill>
                            <a:schemeClr val="tx1"/>
                          </a:solidFill>
                          <a:effectLst/>
                          <a:latin typeface="Arial" panose="020B0604020202020204" pitchFamily="34" charset="0"/>
                          <a:cs typeface="Arial" panose="020B0604020202020204" pitchFamily="34" charset="0"/>
                        </a:rPr>
                        <a:t>Peripheral sensory</a:t>
                      </a:r>
                    </a:p>
                    <a:p>
                      <a:pPr algn="l"/>
                      <a:r>
                        <a:rPr lang="en-IN" sz="1400" dirty="0">
                          <a:solidFill>
                            <a:schemeClr val="tx1"/>
                          </a:solidFill>
                          <a:effectLst/>
                          <a:latin typeface="Arial" panose="020B0604020202020204" pitchFamily="34" charset="0"/>
                          <a:cs typeface="Arial" panose="020B0604020202020204" pitchFamily="34" charset="0"/>
                        </a:rPr>
                        <a:t>Neuropathy, Dysarthria, Headache, Dysguesia</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dirty="0">
                          <a:latin typeface="Arial" panose="020B0604020202020204" pitchFamily="34" charset="0"/>
                          <a:cs typeface="Arial" panose="020B0604020202020204" pitchFamily="34" charset="0"/>
                        </a:rPr>
                        <a:t>Cerebrovascular</a:t>
                      </a:r>
                    </a:p>
                    <a:p>
                      <a:pPr algn="l"/>
                      <a:r>
                        <a:rPr lang="en-US" sz="1400" dirty="0">
                          <a:latin typeface="Arial" panose="020B0604020202020204" pitchFamily="34" charset="0"/>
                          <a:cs typeface="Arial" panose="020B0604020202020204" pitchFamily="34" charset="0"/>
                        </a:rPr>
                        <a:t>accident, Syncope,</a:t>
                      </a:r>
                    </a:p>
                    <a:p>
                      <a:pPr algn="l"/>
                      <a:r>
                        <a:rPr lang="en-US" sz="1400" dirty="0">
                          <a:latin typeface="Arial" panose="020B0604020202020204" pitchFamily="34" charset="0"/>
                          <a:cs typeface="Arial" panose="020B0604020202020204" pitchFamily="34" charset="0"/>
                        </a:rPr>
                        <a:t>Somnolence</a:t>
                      </a:r>
                      <a:endParaRPr lang="en-IN" sz="14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latin typeface="Arial" panose="020B0604020202020204" pitchFamily="34" charset="0"/>
                          <a:cs typeface="Arial" panose="020B0604020202020204" pitchFamily="34" charset="0"/>
                        </a:rPr>
                        <a:t>Posterior</a:t>
                      </a:r>
                    </a:p>
                    <a:p>
                      <a:pPr algn="l"/>
                      <a:r>
                        <a:rPr lang="en-IN" sz="1400" dirty="0">
                          <a:latin typeface="Arial" panose="020B0604020202020204" pitchFamily="34" charset="0"/>
                          <a:cs typeface="Arial" panose="020B0604020202020204" pitchFamily="34" charset="0"/>
                        </a:rPr>
                        <a:t>reversible</a:t>
                      </a:r>
                    </a:p>
                    <a:p>
                      <a:pPr algn="l"/>
                      <a:r>
                        <a:rPr lang="en-IN" sz="1400" dirty="0">
                          <a:latin typeface="Arial" panose="020B0604020202020204" pitchFamily="34" charset="0"/>
                          <a:cs typeface="Arial" panose="020B0604020202020204" pitchFamily="34" charset="0"/>
                        </a:rPr>
                        <a:t>encephalopathy</a:t>
                      </a:r>
                    </a:p>
                    <a:p>
                      <a:pPr algn="l"/>
                      <a:r>
                        <a:rPr lang="en-IN" sz="1400" dirty="0">
                          <a:latin typeface="Arial" panose="020B0604020202020204" pitchFamily="34" charset="0"/>
                          <a:cs typeface="Arial" panose="020B0604020202020204" pitchFamily="34" charset="0"/>
                        </a:rPr>
                        <a:t>Syndrome</a:t>
                      </a:r>
                      <a:endParaRPr lang="en-IN"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latin typeface="Arial" panose="020B0604020202020204" pitchFamily="34" charset="0"/>
                          <a:cs typeface="Arial" panose="020B0604020202020204" pitchFamily="34" charset="0"/>
                        </a:rPr>
                        <a:t>Hypertensive</a:t>
                      </a:r>
                    </a:p>
                    <a:p>
                      <a:pPr algn="l"/>
                      <a:r>
                        <a:rPr lang="en-IN" sz="1400" dirty="0">
                          <a:latin typeface="Arial" panose="020B0604020202020204" pitchFamily="34" charset="0"/>
                          <a:cs typeface="Arial" panose="020B0604020202020204" pitchFamily="34" charset="0"/>
                        </a:rPr>
                        <a:t>encephalopathy</a:t>
                      </a:r>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IN" sz="14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7094761"/>
                  </a:ext>
                </a:extLst>
              </a:tr>
            </a:tbl>
          </a:graphicData>
        </a:graphic>
      </p:graphicFrame>
      <p:sp>
        <p:nvSpPr>
          <p:cNvPr id="8" name="TextBox 7">
            <a:extLst>
              <a:ext uri="{FF2B5EF4-FFF2-40B4-BE49-F238E27FC236}">
                <a16:creationId xmlns:a16="http://schemas.microsoft.com/office/drawing/2014/main" id="{FF521BD8-E99F-9AF4-0F06-92D9F886531D}"/>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2042563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78293-C7F8-8CB7-E763-1C080ADF6D2F}"/>
              </a:ext>
            </a:extLst>
          </p:cNvPr>
          <p:cNvSpPr txBox="1">
            <a:spLocks/>
          </p:cNvSpPr>
          <p:nvPr/>
        </p:nvSpPr>
        <p:spPr>
          <a:xfrm>
            <a:off x="83127" y="482503"/>
            <a:ext cx="6263599"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Expected Adverse Event(s)</a:t>
            </a:r>
          </a:p>
        </p:txBody>
      </p:sp>
      <p:sp>
        <p:nvSpPr>
          <p:cNvPr id="4" name="TextBox 3">
            <a:extLst>
              <a:ext uri="{FF2B5EF4-FFF2-40B4-BE49-F238E27FC236}">
                <a16:creationId xmlns:a16="http://schemas.microsoft.com/office/drawing/2014/main" id="{BBC59A2E-A9C9-0D2A-D532-D63A3BAD929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9">
            <a:extLst>
              <a:ext uri="{FF2B5EF4-FFF2-40B4-BE49-F238E27FC236}">
                <a16:creationId xmlns:a16="http://schemas.microsoft.com/office/drawing/2014/main" id="{D461A211-3598-2002-B8C2-E35A84166FD5}"/>
              </a:ext>
            </a:extLst>
          </p:cNvPr>
          <p:cNvGraphicFramePr>
            <a:graphicFrameLocks noGrp="1"/>
          </p:cNvGraphicFramePr>
          <p:nvPr>
            <p:extLst>
              <p:ext uri="{D42A27DB-BD31-4B8C-83A1-F6EECF244321}">
                <p14:modId xmlns:p14="http://schemas.microsoft.com/office/powerpoint/2010/main" val="339675625"/>
              </p:ext>
            </p:extLst>
          </p:nvPr>
        </p:nvGraphicFramePr>
        <p:xfrm>
          <a:off x="88045" y="1325134"/>
          <a:ext cx="12015909" cy="4753547"/>
        </p:xfrm>
        <a:graphic>
          <a:graphicData uri="http://schemas.openxmlformats.org/drawingml/2006/table">
            <a:tbl>
              <a:tblPr firstRow="1" bandRow="1"/>
              <a:tblGrid>
                <a:gridCol w="2021310">
                  <a:extLst>
                    <a:ext uri="{9D8B030D-6E8A-4147-A177-3AD203B41FA5}">
                      <a16:colId xmlns:a16="http://schemas.microsoft.com/office/drawing/2014/main" val="2960289232"/>
                    </a:ext>
                  </a:extLst>
                </a:gridCol>
                <a:gridCol w="2078181">
                  <a:extLst>
                    <a:ext uri="{9D8B030D-6E8A-4147-A177-3AD203B41FA5}">
                      <a16:colId xmlns:a16="http://schemas.microsoft.com/office/drawing/2014/main" val="3122506752"/>
                    </a:ext>
                  </a:extLst>
                </a:gridCol>
                <a:gridCol w="2119746">
                  <a:extLst>
                    <a:ext uri="{9D8B030D-6E8A-4147-A177-3AD203B41FA5}">
                      <a16:colId xmlns:a16="http://schemas.microsoft.com/office/drawing/2014/main" val="1457132077"/>
                    </a:ext>
                  </a:extLst>
                </a:gridCol>
                <a:gridCol w="1163782">
                  <a:extLst>
                    <a:ext uri="{9D8B030D-6E8A-4147-A177-3AD203B41FA5}">
                      <a16:colId xmlns:a16="http://schemas.microsoft.com/office/drawing/2014/main" val="3850301707"/>
                    </a:ext>
                  </a:extLst>
                </a:gridCol>
                <a:gridCol w="1475509">
                  <a:extLst>
                    <a:ext uri="{9D8B030D-6E8A-4147-A177-3AD203B41FA5}">
                      <a16:colId xmlns:a16="http://schemas.microsoft.com/office/drawing/2014/main" val="4282346078"/>
                    </a:ext>
                  </a:extLst>
                </a:gridCol>
                <a:gridCol w="1506682">
                  <a:extLst>
                    <a:ext uri="{9D8B030D-6E8A-4147-A177-3AD203B41FA5}">
                      <a16:colId xmlns:a16="http://schemas.microsoft.com/office/drawing/2014/main" val="733838390"/>
                    </a:ext>
                  </a:extLst>
                </a:gridCol>
                <a:gridCol w="1650699">
                  <a:extLst>
                    <a:ext uri="{9D8B030D-6E8A-4147-A177-3AD203B41FA5}">
                      <a16:colId xmlns:a16="http://schemas.microsoft.com/office/drawing/2014/main" val="2283051904"/>
                    </a:ext>
                  </a:extLst>
                </a:gridCol>
              </a:tblGrid>
              <a:tr h="655172">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System Organ Class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chemeClr val="tx1"/>
                          </a:solidFill>
                          <a:effectLst/>
                          <a:latin typeface="Arial" panose="020B0604020202020204" pitchFamily="34" charset="0"/>
                          <a:cs typeface="Arial" panose="020B0604020202020204" pitchFamily="34" charset="0"/>
                        </a:rPr>
                        <a:t>Very</a:t>
                      </a:r>
                      <a:br>
                        <a:rPr lang="en-IN" sz="1400" b="1" i="0" dirty="0">
                          <a:solidFill>
                            <a:schemeClr val="tx1"/>
                          </a:solidFill>
                          <a:effectLst/>
                          <a:latin typeface="Arial" panose="020B0604020202020204" pitchFamily="34" charset="0"/>
                          <a:cs typeface="Arial" panose="020B0604020202020204" pitchFamily="34" charset="0"/>
                        </a:rPr>
                      </a:br>
                      <a:r>
                        <a:rPr lang="en-IN" sz="1400" b="1" i="0" dirty="0">
                          <a:solidFill>
                            <a:schemeClr val="tx1"/>
                          </a:solidFill>
                          <a:effectLst/>
                          <a:latin typeface="Arial" panose="020B0604020202020204" pitchFamily="34" charset="0"/>
                          <a:cs typeface="Arial" panose="020B0604020202020204" pitchFamily="34" charset="0"/>
                        </a:rPr>
                        <a:t>Common </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Uncommon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Rare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Very Rare</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IN" sz="1400" b="1" dirty="0">
                          <a:effectLst/>
                          <a:latin typeface="Arial" panose="020B0604020202020204" pitchFamily="34" charset="0"/>
                          <a:cs typeface="Arial" panose="020B0604020202020204" pitchFamily="34" charset="0"/>
                        </a:rPr>
                        <a:t>Frequency not known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7323888"/>
                  </a:ext>
                </a:extLst>
              </a:tr>
              <a:tr h="674610">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dirty="0">
                          <a:latin typeface="Arial" panose="020B0604020202020204" pitchFamily="34" charset="0"/>
                          <a:cs typeface="Arial" panose="020B0604020202020204" pitchFamily="34" charset="0"/>
                        </a:rPr>
                        <a:t>Eye disorders</a:t>
                      </a:r>
                      <a:endParaRPr lang="en-US"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Eye disorder,</a:t>
                      </a:r>
                    </a:p>
                    <a:p>
                      <a:pPr algn="l"/>
                      <a:r>
                        <a:rPr lang="en-IN" sz="1400" b="0" i="0" dirty="0">
                          <a:solidFill>
                            <a:schemeClr val="tx1"/>
                          </a:solidFill>
                          <a:effectLst/>
                          <a:latin typeface="Arial" panose="020B0604020202020204" pitchFamily="34" charset="0"/>
                          <a:cs typeface="Arial" panose="020B0604020202020204" pitchFamily="34" charset="0"/>
                        </a:rPr>
                        <a:t>Lacrimation increased</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r>
                        <a:rPr lang="en-IN" sz="1400" b="0" i="0" dirty="0">
                          <a:solidFill>
                            <a:schemeClr val="bg1"/>
                          </a:solidFill>
                          <a:effectLst/>
                          <a:latin typeface="Arial" panose="020B0604020202020204" pitchFamily="34" charset="0"/>
                          <a:cs typeface="Arial" panose="020B0604020202020204" pitchFamily="34" charset="0"/>
                        </a:rPr>
                        <a:t> </a:t>
                      </a:r>
                      <a:endParaRPr lang="en-IN" sz="14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684756"/>
                  </a:ext>
                </a:extLst>
              </a:tr>
              <a:tr h="885023">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i="0" dirty="0">
                          <a:solidFill>
                            <a:srgbClr val="000000"/>
                          </a:solidFill>
                          <a:effectLst/>
                          <a:latin typeface="Arial" panose="020B0604020202020204" pitchFamily="34" charset="0"/>
                          <a:cs typeface="Arial" panose="020B0604020202020204" pitchFamily="34" charset="0"/>
                        </a:rPr>
                        <a:t>Cardiac 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0" i="0" dirty="0">
                          <a:solidFill>
                            <a:schemeClr val="tx1"/>
                          </a:solidFill>
                          <a:effectLst/>
                          <a:latin typeface="Arial" panose="020B0604020202020204" pitchFamily="34" charset="0"/>
                          <a:cs typeface="Arial" panose="020B0604020202020204" pitchFamily="34" charset="0"/>
                        </a:rPr>
                        <a:t>Congestive heart</a:t>
                      </a:r>
                    </a:p>
                    <a:p>
                      <a:pPr algn="l"/>
                      <a:r>
                        <a:rPr lang="en-US" sz="1400" b="0" i="0" dirty="0">
                          <a:solidFill>
                            <a:schemeClr val="tx1"/>
                          </a:solidFill>
                          <a:effectLst/>
                          <a:latin typeface="Arial" panose="020B0604020202020204" pitchFamily="34" charset="0"/>
                          <a:cs typeface="Arial" panose="020B0604020202020204" pitchFamily="34" charset="0"/>
                        </a:rPr>
                        <a:t>failure, Supraventricular</a:t>
                      </a:r>
                    </a:p>
                    <a:p>
                      <a:pPr algn="l"/>
                      <a:r>
                        <a:rPr lang="en-US" sz="1400" b="0" i="0" dirty="0">
                          <a:solidFill>
                            <a:schemeClr val="tx1"/>
                          </a:solidFill>
                          <a:effectLst/>
                          <a:latin typeface="Arial" panose="020B0604020202020204" pitchFamily="34" charset="0"/>
                          <a:cs typeface="Arial" panose="020B0604020202020204" pitchFamily="34" charset="0"/>
                        </a:rPr>
                        <a:t>tachycardia</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679834"/>
                  </a:ext>
                </a:extLst>
              </a:tr>
              <a:tr h="1185548">
                <a:tc>
                  <a:txBody>
                    <a:bodyPr/>
                    <a:lstStyle/>
                    <a:p>
                      <a:pPr algn="l"/>
                      <a:r>
                        <a:rPr lang="en-IN" sz="1400" b="1" dirty="0">
                          <a:effectLst/>
                          <a:latin typeface="Arial" panose="020B0604020202020204" pitchFamily="34" charset="0"/>
                          <a:cs typeface="Arial" panose="020B0604020202020204" pitchFamily="34" charset="0"/>
                        </a:rPr>
                        <a:t> Vascular disorders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400" dirty="0">
                          <a:solidFill>
                            <a:schemeClr val="tx1"/>
                          </a:solidFill>
                          <a:effectLst/>
                          <a:latin typeface="Arial" panose="020B0604020202020204" pitchFamily="34" charset="0"/>
                          <a:cs typeface="Arial" panose="020B0604020202020204" pitchFamily="34" charset="0"/>
                        </a:rPr>
                        <a:t>Hypertension,</a:t>
                      </a:r>
                    </a:p>
                    <a:p>
                      <a:pPr algn="l"/>
                      <a:r>
                        <a:rPr lang="en-IN" sz="1400" dirty="0">
                          <a:solidFill>
                            <a:schemeClr val="tx1"/>
                          </a:solidFill>
                          <a:effectLst/>
                          <a:latin typeface="Arial" panose="020B0604020202020204" pitchFamily="34" charset="0"/>
                          <a:cs typeface="Arial" panose="020B0604020202020204" pitchFamily="34" charset="0"/>
                        </a:rPr>
                        <a:t>Thrombo-embolism</a:t>
                      </a:r>
                    </a:p>
                    <a:p>
                      <a:pPr algn="l"/>
                      <a:r>
                        <a:rPr lang="en-IN" sz="1400" dirty="0">
                          <a:solidFill>
                            <a:schemeClr val="tx1"/>
                          </a:solidFill>
                          <a:effectLst/>
                          <a:latin typeface="Arial" panose="020B0604020202020204" pitchFamily="34" charset="0"/>
                          <a:cs typeface="Arial" panose="020B0604020202020204" pitchFamily="34" charset="0"/>
                        </a:rPr>
                        <a:t>(venous)</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a:r>
                        <a:rPr lang="en-IN" sz="1400" baseline="0" dirty="0">
                          <a:solidFill>
                            <a:schemeClr val="tx1"/>
                          </a:solidFill>
                          <a:effectLst/>
                          <a:latin typeface="Arial" panose="020B0604020202020204" pitchFamily="34" charset="0"/>
                          <a:cs typeface="Arial" panose="020B0604020202020204" pitchFamily="34" charset="0"/>
                        </a:rPr>
                        <a:t>Thromboembolism</a:t>
                      </a:r>
                    </a:p>
                    <a:p>
                      <a:pPr algn="l"/>
                      <a:r>
                        <a:rPr lang="en-IN" sz="1400" baseline="0" dirty="0">
                          <a:solidFill>
                            <a:schemeClr val="tx1"/>
                          </a:solidFill>
                          <a:effectLst/>
                          <a:latin typeface="Arial" panose="020B0604020202020204" pitchFamily="34" charset="0"/>
                          <a:cs typeface="Arial" panose="020B0604020202020204" pitchFamily="34" charset="0"/>
                        </a:rPr>
                        <a:t>(arterial), Haemorrhage,</a:t>
                      </a:r>
                    </a:p>
                    <a:p>
                      <a:pPr algn="l"/>
                      <a:r>
                        <a:rPr lang="en-IN" sz="1400" baseline="0" dirty="0">
                          <a:solidFill>
                            <a:schemeClr val="tx1"/>
                          </a:solidFill>
                          <a:effectLst/>
                          <a:latin typeface="Arial" panose="020B0604020202020204" pitchFamily="34" charset="0"/>
                          <a:cs typeface="Arial" panose="020B0604020202020204" pitchFamily="34" charset="0"/>
                        </a:rPr>
                        <a:t>Deep vein thrombosis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400" dirty="0">
                          <a:effectLst/>
                          <a:latin typeface="Arial" panose="020B0604020202020204" pitchFamily="34" charset="0"/>
                          <a:cs typeface="Arial" panose="020B0604020202020204" pitchFamily="34" charset="0"/>
                        </a:rPr>
                        <a:t>Renal thrombotic</a:t>
                      </a:r>
                    </a:p>
                    <a:p>
                      <a:pPr algn="l"/>
                      <a:r>
                        <a:rPr lang="en-US" sz="1400" dirty="0">
                          <a:effectLst/>
                          <a:latin typeface="Arial" panose="020B0604020202020204" pitchFamily="34" charset="0"/>
                          <a:cs typeface="Arial" panose="020B0604020202020204" pitchFamily="34" charset="0"/>
                        </a:rPr>
                        <a:t>microangiopathy,</a:t>
                      </a:r>
                    </a:p>
                    <a:p>
                      <a:pPr algn="l"/>
                      <a:r>
                        <a:rPr lang="en-US" sz="1400" dirty="0">
                          <a:effectLst/>
                          <a:latin typeface="Arial" panose="020B0604020202020204" pitchFamily="34" charset="0"/>
                          <a:cs typeface="Arial" panose="020B0604020202020204" pitchFamily="34" charset="0"/>
                        </a:rPr>
                        <a:t>Aneurysms and</a:t>
                      </a:r>
                    </a:p>
                    <a:p>
                      <a:pPr algn="l"/>
                      <a:r>
                        <a:rPr lang="en-US" sz="1400" dirty="0">
                          <a:effectLst/>
                          <a:latin typeface="Arial" panose="020B0604020202020204" pitchFamily="34" charset="0"/>
                          <a:cs typeface="Arial" panose="020B0604020202020204" pitchFamily="34" charset="0"/>
                        </a:rPr>
                        <a:t>Artery dissections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0322008"/>
                  </a:ext>
                </a:extLst>
              </a:tr>
              <a:tr h="1353194">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1" i="0" dirty="0">
                          <a:solidFill>
                            <a:srgbClr val="000000"/>
                          </a:solidFill>
                          <a:effectLst/>
                          <a:latin typeface="Arial" panose="020B0604020202020204" pitchFamily="34" charset="0"/>
                          <a:cs typeface="Arial" panose="020B0604020202020204" pitchFamily="34" charset="0"/>
                        </a:rPr>
                        <a:t>Respiratory, thoracic and mediastinal</a:t>
                      </a:r>
                    </a:p>
                    <a:p>
                      <a:pPr algn="l"/>
                      <a:r>
                        <a:rPr lang="en-US" sz="1400" b="1" i="0" dirty="0">
                          <a:solidFill>
                            <a:srgbClr val="000000"/>
                          </a:solidFill>
                          <a:effectLst/>
                          <a:latin typeface="Arial" panose="020B0604020202020204" pitchFamily="34" charset="0"/>
                          <a:cs typeface="Arial" panose="020B0604020202020204" pitchFamily="34" charset="0"/>
                        </a:rPr>
                        <a:t>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solidFill>
                            <a:schemeClr val="tx1"/>
                          </a:solidFill>
                          <a:effectLst/>
                          <a:latin typeface="Arial" panose="020B0604020202020204" pitchFamily="34" charset="0"/>
                          <a:cs typeface="Arial" panose="020B0604020202020204" pitchFamily="34" charset="0"/>
                        </a:rPr>
                        <a:t>Dyspnoea, Rhinitis, Epistaxis, Cough</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dirty="0">
                          <a:latin typeface="Arial" panose="020B0604020202020204" pitchFamily="34" charset="0"/>
                          <a:cs typeface="Arial" panose="020B0604020202020204" pitchFamily="34" charset="0"/>
                        </a:rPr>
                        <a:t>Pulmonary haemorrhage/</a:t>
                      </a:r>
                    </a:p>
                    <a:p>
                      <a:pPr algn="l"/>
                      <a:r>
                        <a:rPr lang="en-US" sz="1400" dirty="0">
                          <a:latin typeface="Arial" panose="020B0604020202020204" pitchFamily="34" charset="0"/>
                          <a:cs typeface="Arial" panose="020B0604020202020204" pitchFamily="34" charset="0"/>
                        </a:rPr>
                        <a:t>Haemoptysis, Pulmonary embolism, Hypoxia, Dysphoni</a:t>
                      </a:r>
                      <a:r>
                        <a:rPr lang="en-US" sz="1400" baseline="0" dirty="0">
                          <a:latin typeface="Arial" panose="020B0604020202020204" pitchFamily="34" charset="0"/>
                          <a:cs typeface="Arial" panose="020B0604020202020204" pitchFamily="34" charset="0"/>
                        </a:rPr>
                        <a:t>a</a:t>
                      </a:r>
                      <a:endParaRPr lang="en-IN" sz="1400" baseline="300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IN" sz="1400" dirty="0">
                          <a:latin typeface="Arial" panose="020B0604020202020204" pitchFamily="34" charset="0"/>
                          <a:cs typeface="Arial" panose="020B0604020202020204" pitchFamily="34" charset="0"/>
                        </a:rPr>
                        <a:t>Pulmonary</a:t>
                      </a:r>
                    </a:p>
                    <a:p>
                      <a:pPr algn="l"/>
                      <a:r>
                        <a:rPr lang="en-IN" sz="1400" dirty="0">
                          <a:latin typeface="Arial" panose="020B0604020202020204" pitchFamily="34" charset="0"/>
                          <a:cs typeface="Arial" panose="020B0604020202020204" pitchFamily="34" charset="0"/>
                        </a:rPr>
                        <a:t>hypertension,</a:t>
                      </a:r>
                    </a:p>
                    <a:p>
                      <a:pPr algn="l"/>
                      <a:r>
                        <a:rPr lang="en-IN" sz="1400" dirty="0">
                          <a:latin typeface="Arial" panose="020B0604020202020204" pitchFamily="34" charset="0"/>
                          <a:cs typeface="Arial" panose="020B0604020202020204" pitchFamily="34" charset="0"/>
                        </a:rPr>
                        <a:t>Nasal septum</a:t>
                      </a:r>
                    </a:p>
                    <a:p>
                      <a:pPr algn="l"/>
                      <a:r>
                        <a:rPr lang="en-IN" sz="1400" dirty="0">
                          <a:latin typeface="Arial" panose="020B0604020202020204" pitchFamily="34" charset="0"/>
                          <a:cs typeface="Arial" panose="020B0604020202020204" pitchFamily="34" charset="0"/>
                        </a:rPr>
                        <a:t>perforation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53896970"/>
                  </a:ext>
                </a:extLst>
              </a:tr>
            </a:tbl>
          </a:graphicData>
        </a:graphic>
      </p:graphicFrame>
      <p:sp>
        <p:nvSpPr>
          <p:cNvPr id="6" name="TextBox 5">
            <a:extLst>
              <a:ext uri="{FF2B5EF4-FFF2-40B4-BE49-F238E27FC236}">
                <a16:creationId xmlns:a16="http://schemas.microsoft.com/office/drawing/2014/main" id="{EA7FA2B9-8A28-FFE2-76DE-416B0212D1AC}"/>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2093538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EE213-F1EB-D955-E521-2BA1774B4EC5}"/>
              </a:ext>
            </a:extLst>
          </p:cNvPr>
          <p:cNvSpPr txBox="1">
            <a:spLocks/>
          </p:cNvSpPr>
          <p:nvPr/>
        </p:nvSpPr>
        <p:spPr>
          <a:xfrm>
            <a:off x="83127" y="482503"/>
            <a:ext cx="6263599"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Expected Adverse Event(s)</a:t>
            </a:r>
          </a:p>
        </p:txBody>
      </p:sp>
      <p:sp>
        <p:nvSpPr>
          <p:cNvPr id="4" name="TextBox 3">
            <a:extLst>
              <a:ext uri="{FF2B5EF4-FFF2-40B4-BE49-F238E27FC236}">
                <a16:creationId xmlns:a16="http://schemas.microsoft.com/office/drawing/2014/main" id="{13ACCF98-E786-4784-9D85-13C0E1038718}"/>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9">
            <a:extLst>
              <a:ext uri="{FF2B5EF4-FFF2-40B4-BE49-F238E27FC236}">
                <a16:creationId xmlns:a16="http://schemas.microsoft.com/office/drawing/2014/main" id="{FB0F7E62-AAE7-7ACA-3A6B-2D41BF309A6B}"/>
              </a:ext>
            </a:extLst>
          </p:cNvPr>
          <p:cNvGraphicFramePr>
            <a:graphicFrameLocks noGrp="1"/>
          </p:cNvGraphicFramePr>
          <p:nvPr>
            <p:extLst>
              <p:ext uri="{D42A27DB-BD31-4B8C-83A1-F6EECF244321}">
                <p14:modId xmlns:p14="http://schemas.microsoft.com/office/powerpoint/2010/main" val="1358592437"/>
              </p:ext>
            </p:extLst>
          </p:nvPr>
        </p:nvGraphicFramePr>
        <p:xfrm>
          <a:off x="88045" y="1273865"/>
          <a:ext cx="12015909" cy="4695114"/>
        </p:xfrm>
        <a:graphic>
          <a:graphicData uri="http://schemas.openxmlformats.org/drawingml/2006/table">
            <a:tbl>
              <a:tblPr firstRow="1" bandRow="1"/>
              <a:tblGrid>
                <a:gridCol w="2021310">
                  <a:extLst>
                    <a:ext uri="{9D8B030D-6E8A-4147-A177-3AD203B41FA5}">
                      <a16:colId xmlns:a16="http://schemas.microsoft.com/office/drawing/2014/main" val="2960289232"/>
                    </a:ext>
                  </a:extLst>
                </a:gridCol>
                <a:gridCol w="2130136">
                  <a:extLst>
                    <a:ext uri="{9D8B030D-6E8A-4147-A177-3AD203B41FA5}">
                      <a16:colId xmlns:a16="http://schemas.microsoft.com/office/drawing/2014/main" val="3122506752"/>
                    </a:ext>
                  </a:extLst>
                </a:gridCol>
                <a:gridCol w="2483427">
                  <a:extLst>
                    <a:ext uri="{9D8B030D-6E8A-4147-A177-3AD203B41FA5}">
                      <a16:colId xmlns:a16="http://schemas.microsoft.com/office/drawing/2014/main" val="1457132077"/>
                    </a:ext>
                  </a:extLst>
                </a:gridCol>
                <a:gridCol w="1340427">
                  <a:extLst>
                    <a:ext uri="{9D8B030D-6E8A-4147-A177-3AD203B41FA5}">
                      <a16:colId xmlns:a16="http://schemas.microsoft.com/office/drawing/2014/main" val="3850301707"/>
                    </a:ext>
                  </a:extLst>
                </a:gridCol>
                <a:gridCol w="914400">
                  <a:extLst>
                    <a:ext uri="{9D8B030D-6E8A-4147-A177-3AD203B41FA5}">
                      <a16:colId xmlns:a16="http://schemas.microsoft.com/office/drawing/2014/main" val="4282346078"/>
                    </a:ext>
                  </a:extLst>
                </a:gridCol>
                <a:gridCol w="1278082">
                  <a:extLst>
                    <a:ext uri="{9D8B030D-6E8A-4147-A177-3AD203B41FA5}">
                      <a16:colId xmlns:a16="http://schemas.microsoft.com/office/drawing/2014/main" val="733838390"/>
                    </a:ext>
                  </a:extLst>
                </a:gridCol>
                <a:gridCol w="1848127">
                  <a:extLst>
                    <a:ext uri="{9D8B030D-6E8A-4147-A177-3AD203B41FA5}">
                      <a16:colId xmlns:a16="http://schemas.microsoft.com/office/drawing/2014/main" val="2283051904"/>
                    </a:ext>
                  </a:extLst>
                </a:gridCol>
              </a:tblGrid>
              <a:tr h="494517">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System Organ Class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chemeClr val="tx1"/>
                          </a:solidFill>
                          <a:effectLst/>
                          <a:latin typeface="Arial" panose="020B0604020202020204" pitchFamily="34" charset="0"/>
                          <a:cs typeface="Arial" panose="020B0604020202020204" pitchFamily="34" charset="0"/>
                        </a:rPr>
                        <a:t>Very</a:t>
                      </a:r>
                      <a:br>
                        <a:rPr lang="en-IN" sz="1400" b="1" i="0" dirty="0">
                          <a:solidFill>
                            <a:schemeClr val="tx1"/>
                          </a:solidFill>
                          <a:effectLst/>
                          <a:latin typeface="Arial" panose="020B0604020202020204" pitchFamily="34" charset="0"/>
                          <a:cs typeface="Arial" panose="020B0604020202020204" pitchFamily="34" charset="0"/>
                        </a:rPr>
                      </a:br>
                      <a:r>
                        <a:rPr lang="en-IN" sz="1400" b="1" i="0" dirty="0">
                          <a:solidFill>
                            <a:schemeClr val="tx1"/>
                          </a:solidFill>
                          <a:effectLst/>
                          <a:latin typeface="Arial" panose="020B0604020202020204" pitchFamily="34" charset="0"/>
                          <a:cs typeface="Arial" panose="020B0604020202020204" pitchFamily="34" charset="0"/>
                        </a:rPr>
                        <a:t>Common </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Uncommon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Rare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Very Rare</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IN" sz="1400" b="1" dirty="0">
                          <a:effectLst/>
                          <a:latin typeface="Arial" panose="020B0604020202020204" pitchFamily="34" charset="0"/>
                          <a:cs typeface="Arial" panose="020B0604020202020204" pitchFamily="34" charset="0"/>
                        </a:rPr>
                        <a:t>Frequency not known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7323888"/>
                  </a:ext>
                </a:extLst>
              </a:tr>
              <a:tr h="1397672">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dirty="0">
                          <a:latin typeface="Arial" panose="020B0604020202020204" pitchFamily="34" charset="0"/>
                          <a:cs typeface="Arial" panose="020B0604020202020204" pitchFamily="34" charset="0"/>
                        </a:rPr>
                        <a:t>Gastrointestinal</a:t>
                      </a:r>
                    </a:p>
                    <a:p>
                      <a:pPr algn="l"/>
                      <a:r>
                        <a:rPr lang="en-IN" sz="1400" b="1" dirty="0">
                          <a:latin typeface="Arial" panose="020B0604020202020204" pitchFamily="34" charset="0"/>
                          <a:cs typeface="Arial" panose="020B0604020202020204" pitchFamily="34" charset="0"/>
                        </a:rPr>
                        <a:t>disorders</a:t>
                      </a:r>
                      <a:endParaRPr lang="en-US"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Rectal haemorrhage,</a:t>
                      </a:r>
                    </a:p>
                    <a:p>
                      <a:pPr algn="l"/>
                      <a:r>
                        <a:rPr lang="en-IN" sz="1400" b="0" i="0" dirty="0">
                          <a:solidFill>
                            <a:schemeClr val="tx1"/>
                          </a:solidFill>
                          <a:effectLst/>
                          <a:latin typeface="Arial" panose="020B0604020202020204" pitchFamily="34" charset="0"/>
                          <a:cs typeface="Arial" panose="020B0604020202020204" pitchFamily="34" charset="0"/>
                        </a:rPr>
                        <a:t>Stomatitis, Constipation,</a:t>
                      </a:r>
                    </a:p>
                    <a:p>
                      <a:pPr algn="l"/>
                      <a:r>
                        <a:rPr lang="en-IN" sz="1400" b="0" i="0" dirty="0">
                          <a:solidFill>
                            <a:schemeClr val="tx1"/>
                          </a:solidFill>
                          <a:effectLst/>
                          <a:latin typeface="Arial" panose="020B0604020202020204" pitchFamily="34" charset="0"/>
                          <a:cs typeface="Arial" panose="020B0604020202020204" pitchFamily="34" charset="0"/>
                        </a:rPr>
                        <a:t>Diarrhoea, Nausea, Vomiting, Abdominal pain</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Gastrointestinal</a:t>
                      </a:r>
                    </a:p>
                    <a:p>
                      <a:pPr algn="l"/>
                      <a:r>
                        <a:rPr lang="en-IN" sz="1400" b="0" i="0" dirty="0">
                          <a:solidFill>
                            <a:schemeClr val="tx1"/>
                          </a:solidFill>
                          <a:effectLst/>
                          <a:latin typeface="Arial" panose="020B0604020202020204" pitchFamily="34" charset="0"/>
                          <a:cs typeface="Arial" panose="020B0604020202020204" pitchFamily="34" charset="0"/>
                        </a:rPr>
                        <a:t>perforation, Intestinal perforation, Ileus, Intestinal obstruction, Recto-vaginal fistulae, Gastrointestinal Disorder, Proctalgia</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400" dirty="0">
                          <a:effectLst/>
                          <a:latin typeface="Arial" panose="020B0604020202020204" pitchFamily="34" charset="0"/>
                          <a:cs typeface="Arial" panose="020B0604020202020204" pitchFamily="34" charset="0"/>
                        </a:rPr>
                        <a:t>Gastrointestinal</a:t>
                      </a:r>
                    </a:p>
                    <a:p>
                      <a:pPr algn="l"/>
                      <a:r>
                        <a:rPr lang="en-US" sz="1400" dirty="0">
                          <a:effectLst/>
                          <a:latin typeface="Arial" panose="020B0604020202020204" pitchFamily="34" charset="0"/>
                          <a:cs typeface="Arial" panose="020B0604020202020204" pitchFamily="34" charset="0"/>
                        </a:rPr>
                        <a:t>ulcer</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684756"/>
                  </a:ext>
                </a:extLst>
              </a:tr>
              <a:tr h="676162">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i="0" dirty="0">
                          <a:solidFill>
                            <a:srgbClr val="000000"/>
                          </a:solidFill>
                          <a:effectLst/>
                          <a:latin typeface="Arial" panose="020B0604020202020204" pitchFamily="34" charset="0"/>
                          <a:cs typeface="Arial" panose="020B0604020202020204" pitchFamily="34" charset="0"/>
                        </a:rPr>
                        <a:t>Hepatobiliary</a:t>
                      </a:r>
                    </a:p>
                    <a:p>
                      <a:pPr algn="l"/>
                      <a:r>
                        <a:rPr lang="en-IN" sz="1400" b="1" i="0" dirty="0">
                          <a:solidFill>
                            <a:srgbClr val="000000"/>
                          </a:solidFill>
                          <a:effectLst/>
                          <a:latin typeface="Arial" panose="020B0604020202020204" pitchFamily="34" charset="0"/>
                          <a:cs typeface="Arial" panose="020B0604020202020204" pitchFamily="34" charset="0"/>
                        </a:rPr>
                        <a:t>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400" dirty="0">
                          <a:effectLst/>
                          <a:latin typeface="Arial" panose="020B0604020202020204" pitchFamily="34" charset="0"/>
                          <a:cs typeface="Arial" panose="020B0604020202020204" pitchFamily="34" charset="0"/>
                        </a:rPr>
                        <a:t>Gallbladder</a:t>
                      </a:r>
                    </a:p>
                    <a:p>
                      <a:pPr algn="l"/>
                      <a:r>
                        <a:rPr lang="en-US" sz="1400" dirty="0">
                          <a:effectLst/>
                          <a:latin typeface="Arial" panose="020B0604020202020204" pitchFamily="34" charset="0"/>
                          <a:cs typeface="Arial" panose="020B0604020202020204" pitchFamily="34" charset="0"/>
                        </a:rPr>
                        <a:t>perforation</a:t>
                      </a:r>
                      <a:endParaRPr lang="en-US"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679834"/>
                  </a:ext>
                </a:extLst>
              </a:tr>
              <a:tr h="894838">
                <a:tc>
                  <a:txBody>
                    <a:bodyPr/>
                    <a:lstStyle/>
                    <a:p>
                      <a:pPr algn="l"/>
                      <a:r>
                        <a:rPr lang="en-US" sz="1400" b="1" dirty="0">
                          <a:effectLst/>
                          <a:latin typeface="Arial" panose="020B0604020202020204" pitchFamily="34" charset="0"/>
                          <a:cs typeface="Arial" panose="020B0604020202020204" pitchFamily="34" charset="0"/>
                        </a:rPr>
                        <a:t>Skin and</a:t>
                      </a:r>
                    </a:p>
                    <a:p>
                      <a:pPr algn="l"/>
                      <a:r>
                        <a:rPr lang="en-US" sz="1400" b="1" dirty="0">
                          <a:effectLst/>
                          <a:latin typeface="Arial" panose="020B0604020202020204" pitchFamily="34" charset="0"/>
                          <a:cs typeface="Arial" panose="020B0604020202020204" pitchFamily="34" charset="0"/>
                        </a:rPr>
                        <a:t>subcutaneous</a:t>
                      </a:r>
                    </a:p>
                    <a:p>
                      <a:pPr algn="l"/>
                      <a:r>
                        <a:rPr lang="en-US" sz="1400" b="1" dirty="0">
                          <a:effectLst/>
                          <a:latin typeface="Arial" panose="020B0604020202020204" pitchFamily="34" charset="0"/>
                          <a:cs typeface="Arial" panose="020B0604020202020204" pitchFamily="34" charset="0"/>
                        </a:rPr>
                        <a:t>tissue disorders</a:t>
                      </a:r>
                      <a:endParaRPr lang="en-IN"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dirty="0">
                          <a:solidFill>
                            <a:schemeClr val="tx1"/>
                          </a:solidFill>
                          <a:effectLst/>
                          <a:latin typeface="Arial" panose="020B0604020202020204" pitchFamily="34" charset="0"/>
                          <a:cs typeface="Arial" panose="020B0604020202020204" pitchFamily="34" charset="0"/>
                        </a:rPr>
                        <a:t>Wound healing</a:t>
                      </a:r>
                    </a:p>
                    <a:p>
                      <a:pPr algn="l"/>
                      <a:r>
                        <a:rPr lang="en-US" sz="1400" dirty="0">
                          <a:solidFill>
                            <a:schemeClr val="tx1"/>
                          </a:solidFill>
                          <a:effectLst/>
                          <a:latin typeface="Arial" panose="020B0604020202020204" pitchFamily="34" charset="0"/>
                          <a:cs typeface="Arial" panose="020B0604020202020204" pitchFamily="34" charset="0"/>
                        </a:rPr>
                        <a:t>complications,</a:t>
                      </a:r>
                    </a:p>
                    <a:p>
                      <a:pPr algn="l"/>
                      <a:r>
                        <a:rPr lang="en-US" sz="1400" dirty="0">
                          <a:solidFill>
                            <a:schemeClr val="tx1"/>
                          </a:solidFill>
                          <a:effectLst/>
                          <a:latin typeface="Arial" panose="020B0604020202020204" pitchFamily="34" charset="0"/>
                          <a:cs typeface="Arial" panose="020B0604020202020204" pitchFamily="34" charset="0"/>
                        </a:rPr>
                        <a:t>Exfoliative dermatitis,</a:t>
                      </a:r>
                    </a:p>
                    <a:p>
                      <a:pPr algn="l"/>
                      <a:r>
                        <a:rPr lang="en-US" sz="1400" dirty="0">
                          <a:solidFill>
                            <a:schemeClr val="tx1"/>
                          </a:solidFill>
                          <a:effectLst/>
                          <a:latin typeface="Arial" panose="020B0604020202020204" pitchFamily="34" charset="0"/>
                          <a:cs typeface="Arial" panose="020B0604020202020204" pitchFamily="34" charset="0"/>
                        </a:rPr>
                        <a:t>Dry skin, Skin discoloration</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a:r>
                        <a:rPr lang="en-IN" sz="1400" baseline="0" dirty="0">
                          <a:solidFill>
                            <a:schemeClr val="tx1"/>
                          </a:solidFill>
                          <a:effectLst/>
                          <a:latin typeface="Arial" panose="020B0604020202020204" pitchFamily="34" charset="0"/>
                          <a:cs typeface="Arial" panose="020B0604020202020204" pitchFamily="34" charset="0"/>
                        </a:rPr>
                        <a:t>Palmar-plantar</a:t>
                      </a:r>
                    </a:p>
                    <a:p>
                      <a:pPr algn="l"/>
                      <a:r>
                        <a:rPr lang="en-IN" sz="1400" baseline="0" dirty="0">
                          <a:solidFill>
                            <a:schemeClr val="tx1"/>
                          </a:solidFill>
                          <a:effectLst/>
                          <a:latin typeface="Arial" panose="020B0604020202020204" pitchFamily="34" charset="0"/>
                          <a:cs typeface="Arial" panose="020B0604020202020204" pitchFamily="34" charset="0"/>
                        </a:rPr>
                        <a:t>erythrodysaesthesia</a:t>
                      </a:r>
                    </a:p>
                    <a:p>
                      <a:pPr algn="l"/>
                      <a:r>
                        <a:rPr lang="en-IN" sz="1400" baseline="0" dirty="0">
                          <a:solidFill>
                            <a:schemeClr val="tx1"/>
                          </a:solidFill>
                          <a:effectLst/>
                          <a:latin typeface="Arial" panose="020B0604020202020204" pitchFamily="34" charset="0"/>
                          <a:cs typeface="Arial" panose="020B0604020202020204" pitchFamily="34" charset="0"/>
                        </a:rPr>
                        <a:t>syndrome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5860706"/>
                  </a:ext>
                </a:extLst>
              </a:tr>
              <a:tr h="894838">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1" i="0" dirty="0">
                          <a:solidFill>
                            <a:srgbClr val="000000"/>
                          </a:solidFill>
                          <a:effectLst/>
                          <a:latin typeface="Arial" panose="020B0604020202020204" pitchFamily="34" charset="0"/>
                          <a:cs typeface="Arial" panose="020B0604020202020204" pitchFamily="34" charset="0"/>
                        </a:rPr>
                        <a:t>Musculoskeletal</a:t>
                      </a:r>
                    </a:p>
                    <a:p>
                      <a:pPr algn="l"/>
                      <a:r>
                        <a:rPr lang="en-US" sz="1400" b="1" i="0" dirty="0">
                          <a:solidFill>
                            <a:srgbClr val="000000"/>
                          </a:solidFill>
                          <a:effectLst/>
                          <a:latin typeface="Arial" panose="020B0604020202020204" pitchFamily="34" charset="0"/>
                          <a:cs typeface="Arial" panose="020B0604020202020204" pitchFamily="34" charset="0"/>
                        </a:rPr>
                        <a:t>and connective</a:t>
                      </a:r>
                    </a:p>
                    <a:p>
                      <a:pPr algn="l"/>
                      <a:r>
                        <a:rPr lang="en-US" sz="1400" b="1" i="0" dirty="0">
                          <a:solidFill>
                            <a:srgbClr val="000000"/>
                          </a:solidFill>
                          <a:effectLst/>
                          <a:latin typeface="Arial" panose="020B0604020202020204" pitchFamily="34" charset="0"/>
                          <a:cs typeface="Arial" panose="020B0604020202020204" pitchFamily="34" charset="0"/>
                        </a:rPr>
                        <a:t>tissue 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solidFill>
                            <a:schemeClr val="tx1"/>
                          </a:solidFill>
                          <a:effectLst/>
                          <a:latin typeface="Arial" panose="020B0604020202020204" pitchFamily="34" charset="0"/>
                          <a:cs typeface="Arial" panose="020B0604020202020204" pitchFamily="34" charset="0"/>
                        </a:rPr>
                        <a:t>Arthralgia, Myalgia</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dirty="0">
                          <a:latin typeface="Arial" panose="020B0604020202020204" pitchFamily="34" charset="0"/>
                          <a:cs typeface="Arial" panose="020B0604020202020204" pitchFamily="34" charset="0"/>
                        </a:rPr>
                        <a:t>Fistula, Muscular </a:t>
                      </a:r>
                    </a:p>
                    <a:p>
                      <a:pPr algn="l"/>
                      <a:r>
                        <a:rPr lang="en-US" sz="1400" dirty="0">
                          <a:latin typeface="Arial" panose="020B0604020202020204" pitchFamily="34" charset="0"/>
                          <a:cs typeface="Arial" panose="020B0604020202020204" pitchFamily="34" charset="0"/>
                        </a:rPr>
                        <a:t>weakness, Back pain</a:t>
                      </a:r>
                      <a:endParaRPr lang="en-IN" sz="1400" baseline="300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IN" sz="1400" dirty="0">
                          <a:latin typeface="Arial" panose="020B0604020202020204" pitchFamily="34" charset="0"/>
                          <a:cs typeface="Arial" panose="020B0604020202020204" pitchFamily="34" charset="0"/>
                        </a:rPr>
                        <a:t>Osteonecrosis of</a:t>
                      </a:r>
                    </a:p>
                    <a:p>
                      <a:pPr algn="l"/>
                      <a:r>
                        <a:rPr lang="en-IN" sz="1400" dirty="0">
                          <a:latin typeface="Arial" panose="020B0604020202020204" pitchFamily="34" charset="0"/>
                          <a:cs typeface="Arial" panose="020B0604020202020204" pitchFamily="34" charset="0"/>
                        </a:rPr>
                        <a:t>the jaw Non-mandibular</a:t>
                      </a:r>
                    </a:p>
                    <a:p>
                      <a:pPr algn="l"/>
                      <a:r>
                        <a:rPr lang="en-IN" sz="1400" dirty="0">
                          <a:latin typeface="Arial" panose="020B0604020202020204" pitchFamily="34" charset="0"/>
                          <a:cs typeface="Arial" panose="020B0604020202020204" pitchFamily="34" charset="0"/>
                        </a:rPr>
                        <a:t>osteonecrosis</a:t>
                      </a:r>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67135559"/>
                  </a:ext>
                </a:extLst>
              </a:tr>
            </a:tbl>
          </a:graphicData>
        </a:graphic>
      </p:graphicFrame>
      <p:sp>
        <p:nvSpPr>
          <p:cNvPr id="6" name="TextBox 5">
            <a:extLst>
              <a:ext uri="{FF2B5EF4-FFF2-40B4-BE49-F238E27FC236}">
                <a16:creationId xmlns:a16="http://schemas.microsoft.com/office/drawing/2014/main" id="{DC76BB13-E428-77B5-28A8-A81A5AF3C3F0}"/>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1983558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EF879-1819-6578-79BA-DA3DB3A70006}"/>
              </a:ext>
            </a:extLst>
          </p:cNvPr>
          <p:cNvSpPr txBox="1">
            <a:spLocks/>
          </p:cNvSpPr>
          <p:nvPr/>
        </p:nvSpPr>
        <p:spPr>
          <a:xfrm>
            <a:off x="83127" y="482503"/>
            <a:ext cx="6263599" cy="646331"/>
          </a:xfrm>
          <a:prstGeom prst="rect">
            <a:avLst/>
          </a:prstGeom>
        </p:spPr>
        <p:txBody>
          <a:bodyPr wrap="square">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pPr algn="l" fontAlgn="auto">
              <a:spcAft>
                <a:spcPts val="0"/>
              </a:spcAft>
              <a:defRPr/>
            </a:pPr>
            <a:r>
              <a:rPr lang="en-US" sz="3600" b="1" u="sng" kern="0" dirty="0">
                <a:solidFill>
                  <a:srgbClr val="C00000"/>
                </a:solidFill>
                <a:latin typeface="Arial" panose="020B0604020202020204" pitchFamily="34" charset="0"/>
                <a:ea typeface="+mn-ea"/>
                <a:cs typeface="Arial" panose="020B0604020202020204" pitchFamily="34" charset="0"/>
              </a:rPr>
              <a:t>Expected Adverse Event(s)</a:t>
            </a:r>
          </a:p>
        </p:txBody>
      </p:sp>
      <p:sp>
        <p:nvSpPr>
          <p:cNvPr id="4" name="TextBox 3">
            <a:extLst>
              <a:ext uri="{FF2B5EF4-FFF2-40B4-BE49-F238E27FC236}">
                <a16:creationId xmlns:a16="http://schemas.microsoft.com/office/drawing/2014/main" id="{F21C6E51-40BB-EA8A-58C6-0406BCF6C60C}"/>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9">
            <a:extLst>
              <a:ext uri="{FF2B5EF4-FFF2-40B4-BE49-F238E27FC236}">
                <a16:creationId xmlns:a16="http://schemas.microsoft.com/office/drawing/2014/main" id="{CEFA216C-39B4-2364-9229-66D571B70B4A}"/>
              </a:ext>
            </a:extLst>
          </p:cNvPr>
          <p:cNvGraphicFramePr>
            <a:graphicFrameLocks noGrp="1"/>
          </p:cNvGraphicFramePr>
          <p:nvPr>
            <p:extLst>
              <p:ext uri="{D42A27DB-BD31-4B8C-83A1-F6EECF244321}">
                <p14:modId xmlns:p14="http://schemas.microsoft.com/office/powerpoint/2010/main" val="2868352634"/>
              </p:ext>
            </p:extLst>
          </p:nvPr>
        </p:nvGraphicFramePr>
        <p:xfrm>
          <a:off x="88045" y="1336211"/>
          <a:ext cx="12015909" cy="4679750"/>
        </p:xfrm>
        <a:graphic>
          <a:graphicData uri="http://schemas.openxmlformats.org/drawingml/2006/table">
            <a:tbl>
              <a:tblPr firstRow="1" bandRow="1"/>
              <a:tblGrid>
                <a:gridCol w="2021310">
                  <a:extLst>
                    <a:ext uri="{9D8B030D-6E8A-4147-A177-3AD203B41FA5}">
                      <a16:colId xmlns:a16="http://schemas.microsoft.com/office/drawing/2014/main" val="2960289232"/>
                    </a:ext>
                  </a:extLst>
                </a:gridCol>
                <a:gridCol w="2015836">
                  <a:extLst>
                    <a:ext uri="{9D8B030D-6E8A-4147-A177-3AD203B41FA5}">
                      <a16:colId xmlns:a16="http://schemas.microsoft.com/office/drawing/2014/main" val="3122506752"/>
                    </a:ext>
                  </a:extLst>
                </a:gridCol>
                <a:gridCol w="1922318">
                  <a:extLst>
                    <a:ext uri="{9D8B030D-6E8A-4147-A177-3AD203B41FA5}">
                      <a16:colId xmlns:a16="http://schemas.microsoft.com/office/drawing/2014/main" val="1457132077"/>
                    </a:ext>
                  </a:extLst>
                </a:gridCol>
                <a:gridCol w="1537855">
                  <a:extLst>
                    <a:ext uri="{9D8B030D-6E8A-4147-A177-3AD203B41FA5}">
                      <a16:colId xmlns:a16="http://schemas.microsoft.com/office/drawing/2014/main" val="3850301707"/>
                    </a:ext>
                  </a:extLst>
                </a:gridCol>
                <a:gridCol w="1007918">
                  <a:extLst>
                    <a:ext uri="{9D8B030D-6E8A-4147-A177-3AD203B41FA5}">
                      <a16:colId xmlns:a16="http://schemas.microsoft.com/office/drawing/2014/main" val="4282346078"/>
                    </a:ext>
                  </a:extLst>
                </a:gridCol>
                <a:gridCol w="1143000">
                  <a:extLst>
                    <a:ext uri="{9D8B030D-6E8A-4147-A177-3AD203B41FA5}">
                      <a16:colId xmlns:a16="http://schemas.microsoft.com/office/drawing/2014/main" val="733838390"/>
                    </a:ext>
                  </a:extLst>
                </a:gridCol>
                <a:gridCol w="2367672">
                  <a:extLst>
                    <a:ext uri="{9D8B030D-6E8A-4147-A177-3AD203B41FA5}">
                      <a16:colId xmlns:a16="http://schemas.microsoft.com/office/drawing/2014/main" val="2283051904"/>
                    </a:ext>
                  </a:extLst>
                </a:gridCol>
              </a:tblGrid>
              <a:tr h="562281">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System Organ Class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chemeClr val="tx1"/>
                          </a:solidFill>
                          <a:effectLst/>
                          <a:latin typeface="Arial" panose="020B0604020202020204" pitchFamily="34" charset="0"/>
                          <a:cs typeface="Arial" panose="020B0604020202020204" pitchFamily="34" charset="0"/>
                        </a:rPr>
                        <a:t>Very</a:t>
                      </a:r>
                      <a:br>
                        <a:rPr lang="en-IN" sz="1400" b="1" i="0" dirty="0">
                          <a:solidFill>
                            <a:schemeClr val="tx1"/>
                          </a:solidFill>
                          <a:effectLst/>
                          <a:latin typeface="Arial" panose="020B0604020202020204" pitchFamily="34" charset="0"/>
                          <a:cs typeface="Arial" panose="020B0604020202020204" pitchFamily="34" charset="0"/>
                        </a:rPr>
                      </a:br>
                      <a:r>
                        <a:rPr lang="en-IN" sz="1400" b="1" i="0" dirty="0">
                          <a:solidFill>
                            <a:schemeClr val="tx1"/>
                          </a:solidFill>
                          <a:effectLst/>
                          <a:latin typeface="Arial" panose="020B0604020202020204" pitchFamily="34" charset="0"/>
                          <a:cs typeface="Arial" panose="020B0604020202020204" pitchFamily="34" charset="0"/>
                        </a:rPr>
                        <a:t>Common </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Uncommon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Rare </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IN" sz="1400" b="1" i="0" dirty="0">
                          <a:solidFill>
                            <a:srgbClr val="000000"/>
                          </a:solidFill>
                          <a:effectLst/>
                          <a:latin typeface="Arial" panose="020B0604020202020204" pitchFamily="34" charset="0"/>
                          <a:cs typeface="Arial" panose="020B0604020202020204" pitchFamily="34" charset="0"/>
                        </a:rPr>
                        <a:t>Very Rare</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IN" sz="1400" b="1" dirty="0">
                          <a:effectLst/>
                          <a:latin typeface="Arial" panose="020B0604020202020204" pitchFamily="34" charset="0"/>
                          <a:cs typeface="Arial" panose="020B0604020202020204" pitchFamily="34" charset="0"/>
                        </a:rPr>
                        <a:t>Frequency not known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7323888"/>
                  </a:ext>
                </a:extLst>
              </a:tr>
              <a:tr h="691402">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dirty="0">
                          <a:latin typeface="Arial" panose="020B0604020202020204" pitchFamily="34" charset="0"/>
                          <a:cs typeface="Arial" panose="020B0604020202020204" pitchFamily="34" charset="0"/>
                        </a:rPr>
                        <a:t>Renal and urinary</a:t>
                      </a:r>
                    </a:p>
                    <a:p>
                      <a:pPr algn="l"/>
                      <a:r>
                        <a:rPr lang="en-IN" sz="1400" b="1" dirty="0">
                          <a:latin typeface="Arial" panose="020B0604020202020204" pitchFamily="34" charset="0"/>
                          <a:cs typeface="Arial" panose="020B0604020202020204" pitchFamily="34" charset="0"/>
                        </a:rPr>
                        <a:t>disorders</a:t>
                      </a:r>
                      <a:endParaRPr lang="en-US"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Proteinuria</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684756"/>
                  </a:ext>
                </a:extLst>
              </a:tr>
              <a:tr h="668544">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1" i="0" dirty="0">
                          <a:solidFill>
                            <a:srgbClr val="000000"/>
                          </a:solidFill>
                          <a:effectLst/>
                          <a:latin typeface="Arial" panose="020B0604020202020204" pitchFamily="34" charset="0"/>
                          <a:cs typeface="Arial" panose="020B0604020202020204" pitchFamily="34" charset="0"/>
                        </a:rPr>
                        <a:t>Reproductive</a:t>
                      </a:r>
                    </a:p>
                    <a:p>
                      <a:pPr algn="l"/>
                      <a:r>
                        <a:rPr lang="en-US" sz="1400" b="1" i="0" dirty="0">
                          <a:solidFill>
                            <a:srgbClr val="000000"/>
                          </a:solidFill>
                          <a:effectLst/>
                          <a:latin typeface="Arial" panose="020B0604020202020204" pitchFamily="34" charset="0"/>
                          <a:cs typeface="Arial" panose="020B0604020202020204" pitchFamily="34" charset="0"/>
                        </a:rPr>
                        <a:t>system and</a:t>
                      </a:r>
                    </a:p>
                    <a:p>
                      <a:pPr algn="l"/>
                      <a:r>
                        <a:rPr lang="en-US" sz="1400" b="1" i="0" dirty="0">
                          <a:solidFill>
                            <a:srgbClr val="000000"/>
                          </a:solidFill>
                          <a:effectLst/>
                          <a:latin typeface="Arial" panose="020B0604020202020204" pitchFamily="34" charset="0"/>
                          <a:cs typeface="Arial" panose="020B0604020202020204" pitchFamily="34" charset="0"/>
                        </a:rPr>
                        <a:t>breast disorders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dirty="0">
                          <a:solidFill>
                            <a:schemeClr val="tx1"/>
                          </a:solidFill>
                          <a:effectLst/>
                          <a:latin typeface="Arial" panose="020B0604020202020204" pitchFamily="34" charset="0"/>
                          <a:cs typeface="Arial" panose="020B0604020202020204" pitchFamily="34" charset="0"/>
                        </a:rPr>
                        <a:t>Ovarian failure</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aseline="0" dirty="0">
                          <a:solidFill>
                            <a:schemeClr val="tx1"/>
                          </a:solidFill>
                          <a:effectLst/>
                          <a:latin typeface="Arial" panose="020B0604020202020204" pitchFamily="34" charset="0"/>
                          <a:cs typeface="Arial" panose="020B0604020202020204" pitchFamily="34" charset="0"/>
                        </a:rPr>
                        <a:t>Pelvic Pain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679834"/>
                  </a:ext>
                </a:extLst>
              </a:tr>
              <a:tr h="664728">
                <a:tc>
                  <a:txBody>
                    <a:bodyPr/>
                    <a:lstStyle/>
                    <a:p>
                      <a:pPr algn="l"/>
                      <a:r>
                        <a:rPr lang="en-US" sz="1400" b="1" dirty="0">
                          <a:effectLst/>
                          <a:latin typeface="Arial" panose="020B0604020202020204" pitchFamily="34" charset="0"/>
                          <a:cs typeface="Arial" panose="020B0604020202020204" pitchFamily="34" charset="0"/>
                        </a:rPr>
                        <a:t>Congenital, familial, and genetic disorder</a:t>
                      </a:r>
                      <a:endParaRPr lang="en-IN"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l"/>
                      <a:endParaRPr lang="en-IN" sz="1400" baseline="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p>
                      <a:pPr algn="ctr"/>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400" baseline="0" dirty="0">
                          <a:effectLst/>
                          <a:latin typeface="Arial" panose="020B0604020202020204" pitchFamily="34" charset="0"/>
                          <a:cs typeface="Arial" panose="020B0604020202020204" pitchFamily="34" charset="0"/>
                        </a:rPr>
                        <a:t>Foetal abnormalities</a:t>
                      </a:r>
                      <a:endParaRPr lang="en-US"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5860706"/>
                  </a:ext>
                </a:extLst>
              </a:tr>
              <a:tr h="976915">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b="1" i="0" dirty="0">
                          <a:solidFill>
                            <a:srgbClr val="000000"/>
                          </a:solidFill>
                          <a:effectLst/>
                          <a:latin typeface="Arial" panose="020B0604020202020204" pitchFamily="34" charset="0"/>
                          <a:cs typeface="Arial" panose="020B0604020202020204" pitchFamily="34" charset="0"/>
                        </a:rPr>
                        <a:t>General disorders and administration</a:t>
                      </a:r>
                    </a:p>
                    <a:p>
                      <a:pPr algn="l"/>
                      <a:r>
                        <a:rPr lang="en-US" sz="1400" b="1" i="0" dirty="0">
                          <a:solidFill>
                            <a:srgbClr val="000000"/>
                          </a:solidFill>
                          <a:effectLst/>
                          <a:latin typeface="Arial" panose="020B0604020202020204" pitchFamily="34" charset="0"/>
                          <a:cs typeface="Arial" panose="020B0604020202020204" pitchFamily="34" charset="0"/>
                        </a:rPr>
                        <a:t>site conditions</a:t>
                      </a: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fr-FR" sz="1400" dirty="0">
                          <a:solidFill>
                            <a:schemeClr val="tx1"/>
                          </a:solidFill>
                          <a:effectLst/>
                          <a:latin typeface="Arial" panose="020B0604020202020204" pitchFamily="34" charset="0"/>
                          <a:cs typeface="Arial" panose="020B0604020202020204" pitchFamily="34" charset="0"/>
                        </a:rPr>
                        <a:t>Asthenia, Fatigue,</a:t>
                      </a:r>
                    </a:p>
                    <a:p>
                      <a:pPr algn="l"/>
                      <a:r>
                        <a:rPr lang="fr-FR" sz="1400" dirty="0">
                          <a:solidFill>
                            <a:schemeClr val="tx1"/>
                          </a:solidFill>
                          <a:effectLst/>
                          <a:latin typeface="Arial" panose="020B0604020202020204" pitchFamily="34" charset="0"/>
                          <a:cs typeface="Arial" panose="020B0604020202020204" pitchFamily="34" charset="0"/>
                        </a:rPr>
                        <a:t>Pyrexia, Pain,</a:t>
                      </a:r>
                    </a:p>
                    <a:p>
                      <a:pPr algn="l"/>
                      <a:r>
                        <a:rPr lang="fr-FR" sz="1400" dirty="0">
                          <a:solidFill>
                            <a:schemeClr val="tx1"/>
                          </a:solidFill>
                          <a:effectLst/>
                          <a:latin typeface="Arial" panose="020B0604020202020204" pitchFamily="34" charset="0"/>
                          <a:cs typeface="Arial" panose="020B0604020202020204" pitchFamily="34" charset="0"/>
                        </a:rPr>
                        <a:t>Mucosal inflammation</a:t>
                      </a:r>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400" dirty="0">
                          <a:latin typeface="Arial" panose="020B0604020202020204" pitchFamily="34" charset="0"/>
                          <a:cs typeface="Arial" panose="020B0604020202020204" pitchFamily="34" charset="0"/>
                        </a:rPr>
                        <a:t>Lethargy</a:t>
                      </a:r>
                      <a:endParaRPr lang="en-IN" sz="1400" baseline="30000" dirty="0">
                        <a:solidFill>
                          <a:schemeClr val="bg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IN" sz="1400" baseline="300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3823149"/>
                  </a:ext>
                </a:extLst>
              </a:tr>
              <a:tr h="1052904">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1" dirty="0">
                          <a:latin typeface="Arial" panose="020B0604020202020204" pitchFamily="34" charset="0"/>
                          <a:cs typeface="Arial" panose="020B0604020202020204" pitchFamily="34" charset="0"/>
                        </a:rPr>
                        <a:t>Investigations</a:t>
                      </a:r>
                      <a:endParaRPr lang="en-US" sz="14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400" b="0" i="0" dirty="0">
                          <a:solidFill>
                            <a:schemeClr val="tx1"/>
                          </a:solidFill>
                          <a:effectLst/>
                          <a:latin typeface="Arial" panose="020B0604020202020204" pitchFamily="34" charset="0"/>
                          <a:cs typeface="Arial" panose="020B0604020202020204" pitchFamily="34" charset="0"/>
                        </a:rPr>
                        <a:t>Weight decreased</a:t>
                      </a:r>
                      <a:endParaRPr lang="en-IN" sz="1400"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IN" sz="14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DC7C3"/>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ctr"/>
                      <a:endParaRPr lang="en-IN"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4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91401879"/>
                  </a:ext>
                </a:extLst>
              </a:tr>
            </a:tbl>
          </a:graphicData>
        </a:graphic>
      </p:graphicFrame>
    </p:spTree>
    <p:extLst>
      <p:ext uri="{BB962C8B-B14F-4D97-AF65-F5344CB8AC3E}">
        <p14:creationId xmlns:p14="http://schemas.microsoft.com/office/powerpoint/2010/main" val="2810385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5B504D-13BB-AF58-BD24-1D0F05DDAD4E}"/>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extBox 3">
            <a:extLst>
              <a:ext uri="{FF2B5EF4-FFF2-40B4-BE49-F238E27FC236}">
                <a16:creationId xmlns:a16="http://schemas.microsoft.com/office/drawing/2014/main" id="{74D26C75-D8B1-7D71-CB70-C8ADB02EB1A4}"/>
              </a:ext>
            </a:extLst>
          </p:cNvPr>
          <p:cNvSpPr txBox="1"/>
          <p:nvPr/>
        </p:nvSpPr>
        <p:spPr>
          <a:xfrm>
            <a:off x="1622" y="450024"/>
            <a:ext cx="6094378" cy="646331"/>
          </a:xfrm>
          <a:prstGeom prst="rect">
            <a:avLst/>
          </a:prstGeom>
          <a:noFill/>
        </p:spPr>
        <p:txBody>
          <a:bodyPr wrap="square">
            <a:spAutoFit/>
          </a:bodyPr>
          <a:lstStyle/>
          <a:p>
            <a:r>
              <a:rPr kumimoji="0" lang="en-US" sz="3600" b="1" i="0" u="sng"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Events of Special Interest</a:t>
            </a:r>
            <a:endParaRPr lang="en-IN" sz="3600" b="1" u="sng" dirty="0">
              <a:solidFill>
                <a:srgbClr val="C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AF3D423-2F51-D891-E134-9B598B56DF2F}"/>
              </a:ext>
            </a:extLst>
          </p:cNvPr>
          <p:cNvSpPr txBox="1"/>
          <p:nvPr/>
        </p:nvSpPr>
        <p:spPr>
          <a:xfrm>
            <a:off x="83127" y="1310161"/>
            <a:ext cx="12032673" cy="584775"/>
          </a:xfrm>
          <a:prstGeom prst="rect">
            <a:avLst/>
          </a:prstGeom>
          <a:noFill/>
        </p:spPr>
        <p:txBody>
          <a:bodyPr wrap="square">
            <a:spAutoFit/>
          </a:bodyPr>
          <a:lstStyle/>
          <a:p>
            <a:pPr algn="just"/>
            <a:r>
              <a:rPr lang="en-US" sz="1600" dirty="0">
                <a:latin typeface="Arial" panose="020B0604020202020204" pitchFamily="34" charset="0"/>
                <a:cs typeface="Arial" panose="020B0604020202020204" pitchFamily="34" charset="0"/>
              </a:rPr>
              <a:t>The following events are events of special interest and will need to be reported to the Sponsor within 24 hours of occurrence for subjects treated with Bevacizumab irrespective of regulatory seriousness criteria:</a:t>
            </a:r>
          </a:p>
        </p:txBody>
      </p:sp>
      <p:sp>
        <p:nvSpPr>
          <p:cNvPr id="8" name="TextBox 7">
            <a:extLst>
              <a:ext uri="{FF2B5EF4-FFF2-40B4-BE49-F238E27FC236}">
                <a16:creationId xmlns:a16="http://schemas.microsoft.com/office/drawing/2014/main" id="{F5B5350C-9568-AC84-3755-8050099C6E57}"/>
              </a:ext>
            </a:extLst>
          </p:cNvPr>
          <p:cNvSpPr txBox="1"/>
          <p:nvPr/>
        </p:nvSpPr>
        <p:spPr>
          <a:xfrm>
            <a:off x="568903" y="1894936"/>
            <a:ext cx="7130762" cy="3108543"/>
          </a:xfrm>
          <a:prstGeom prst="rect">
            <a:avLst/>
          </a:prstGeom>
          <a:noFill/>
        </p:spPr>
        <p:txBody>
          <a:bodyPr wrap="square">
            <a:spAutoFit/>
          </a:bodyPr>
          <a:lstStyle/>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Injection site reaction</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Anaphylaxis,</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Hypersensitivity reactions,</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GI Perforation</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Fistulae (GI &amp; Non-GI)</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Severe and/or persistent Esophagitis, Esophageal Pain, and/or dysphagia</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Hemorrhage</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Arterial thromboembolic events</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Ovarian Failure</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Severe Hypertension</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Delayed wound healing and necrotizing Fasciitis</a:t>
            </a:r>
          </a:p>
          <a:p>
            <a:pPr marL="285750" indent="-285750">
              <a:buFont typeface="Wingdings" panose="05000000000000000000" pitchFamily="2" charset="2"/>
              <a:buChar char="§"/>
            </a:pPr>
            <a:r>
              <a:rPr lang="en-IN" sz="1600" dirty="0">
                <a:solidFill>
                  <a:srgbClr val="FF0000"/>
                </a:solidFill>
                <a:latin typeface="Arial" panose="020B0604020202020204" pitchFamily="34" charset="0"/>
                <a:cs typeface="Arial" panose="020B0604020202020204" pitchFamily="34" charset="0"/>
              </a:rPr>
              <a:t>Proteinuria</a:t>
            </a:r>
          </a:p>
        </p:txBody>
      </p:sp>
      <p:sp>
        <p:nvSpPr>
          <p:cNvPr id="10" name="TextBox 9">
            <a:extLst>
              <a:ext uri="{FF2B5EF4-FFF2-40B4-BE49-F238E27FC236}">
                <a16:creationId xmlns:a16="http://schemas.microsoft.com/office/drawing/2014/main" id="{5ED556F3-E7A5-AC56-E296-C84AA9BF7E48}"/>
              </a:ext>
            </a:extLst>
          </p:cNvPr>
          <p:cNvSpPr txBox="1"/>
          <p:nvPr/>
        </p:nvSpPr>
        <p:spPr>
          <a:xfrm>
            <a:off x="1247" y="5003479"/>
            <a:ext cx="8562109" cy="338554"/>
          </a:xfrm>
          <a:prstGeom prst="rect">
            <a:avLst/>
          </a:prstGeom>
          <a:noFill/>
        </p:spPr>
        <p:txBody>
          <a:bodyPr wrap="square">
            <a:spAutoFit/>
          </a:bodyPr>
          <a:lstStyle/>
          <a:p>
            <a:r>
              <a:rPr lang="en-US" sz="1600" dirty="0">
                <a:latin typeface="Arial" panose="020B0604020202020204" pitchFamily="34" charset="0"/>
                <a:cs typeface="Arial" panose="020B0604020202020204" pitchFamily="34" charset="0"/>
              </a:rPr>
              <a:t>Additionally, all the AE’s of Special Interest must be notified to ICS via Email on priority basis.</a:t>
            </a:r>
          </a:p>
        </p:txBody>
      </p:sp>
    </p:spTree>
    <p:extLst>
      <p:ext uri="{BB962C8B-B14F-4D97-AF65-F5344CB8AC3E}">
        <p14:creationId xmlns:p14="http://schemas.microsoft.com/office/powerpoint/2010/main" val="14948441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A381CB-4B9C-0AF4-0B05-48292FC9B5A1}"/>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5" name="Title 5">
            <a:extLst>
              <a:ext uri="{FF2B5EF4-FFF2-40B4-BE49-F238E27FC236}">
                <a16:creationId xmlns:a16="http://schemas.microsoft.com/office/drawing/2014/main" id="{C35F557C-44D6-0BA8-AE73-17F90B06AE38}"/>
              </a:ext>
            </a:extLst>
          </p:cNvPr>
          <p:cNvSpPr txBox="1">
            <a:spLocks/>
          </p:cNvSpPr>
          <p:nvPr/>
        </p:nvSpPr>
        <p:spPr>
          <a:xfrm>
            <a:off x="0" y="427378"/>
            <a:ext cx="5622589" cy="493086"/>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Investigational Products </a:t>
            </a:r>
            <a:endParaRPr lang="en-US" sz="3600" u="sng" kern="0" dirty="0">
              <a:solidFill>
                <a:srgbClr val="C00000"/>
              </a:solidFill>
              <a:latin typeface="Arial" panose="020B0604020202020204" pitchFamily="34" charset="0"/>
              <a:cs typeface="Arial" panose="020B0604020202020204" pitchFamily="34" charset="0"/>
            </a:endParaRPr>
          </a:p>
        </p:txBody>
      </p:sp>
      <p:graphicFrame>
        <p:nvGraphicFramePr>
          <p:cNvPr id="6" name="Content Placeholder 23">
            <a:extLst>
              <a:ext uri="{FF2B5EF4-FFF2-40B4-BE49-F238E27FC236}">
                <a16:creationId xmlns:a16="http://schemas.microsoft.com/office/drawing/2014/main" id="{3F788037-6437-8CDD-E018-E8B50C1E2854}"/>
              </a:ext>
            </a:extLst>
          </p:cNvPr>
          <p:cNvGraphicFramePr>
            <a:graphicFrameLocks/>
          </p:cNvGraphicFramePr>
          <p:nvPr/>
        </p:nvGraphicFramePr>
        <p:xfrm>
          <a:off x="152276" y="1282621"/>
          <a:ext cx="11887447" cy="4910360"/>
        </p:xfrm>
        <a:graphic>
          <a:graphicData uri="http://schemas.openxmlformats.org/drawingml/2006/table">
            <a:tbl>
              <a:tblPr firstRow="1" bandRow="1"/>
              <a:tblGrid>
                <a:gridCol w="1946688">
                  <a:extLst>
                    <a:ext uri="{9D8B030D-6E8A-4147-A177-3AD203B41FA5}">
                      <a16:colId xmlns:a16="http://schemas.microsoft.com/office/drawing/2014/main" val="20000"/>
                    </a:ext>
                  </a:extLst>
                </a:gridCol>
                <a:gridCol w="9940759">
                  <a:extLst>
                    <a:ext uri="{9D8B030D-6E8A-4147-A177-3AD203B41FA5}">
                      <a16:colId xmlns:a16="http://schemas.microsoft.com/office/drawing/2014/main" val="20001"/>
                    </a:ext>
                  </a:extLst>
                </a:gridCol>
              </a:tblGrid>
              <a:tr h="3854286">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Arial" panose="020B0604020202020204" pitchFamily="34" charset="0"/>
                          <a:cs typeface="Arial" panose="020B0604020202020204" pitchFamily="34" charset="0"/>
                        </a:rPr>
                        <a:t>Investigational Products </a:t>
                      </a:r>
                    </a:p>
                  </a:txBody>
                  <a:tcPr anchor="ctr">
                    <a:lnL w="12700" cmpd="sng">
                      <a:solidFill>
                        <a:srgbClr val="000000"/>
                      </a:solidFill>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just" fontAlgn="auto">
                        <a:lnSpc>
                          <a:spcPct val="100000"/>
                        </a:lnSpc>
                        <a:spcBef>
                          <a:spcPts val="0"/>
                        </a:spcBef>
                        <a:spcAft>
                          <a:spcPts val="0"/>
                        </a:spcAft>
                        <a:buSzPct val="150000"/>
                        <a:defRPr/>
                      </a:pPr>
                      <a:endParaRPr lang="en-US" sz="1000" b="1" u="sng"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sng" dirty="0">
                          <a:solidFill>
                            <a:srgbClr val="C00000"/>
                          </a:solidFill>
                          <a:latin typeface="Arial" panose="020B0604020202020204" pitchFamily="34" charset="0"/>
                          <a:cs typeface="Arial" panose="020B0604020202020204" pitchFamily="34" charset="0"/>
                        </a:rPr>
                        <a:t>Test Product (T)</a:t>
                      </a:r>
                      <a:r>
                        <a:rPr lang="en-US" sz="1600" b="1" u="none" dirty="0">
                          <a:solidFill>
                            <a:srgbClr val="C00000"/>
                          </a:solidFill>
                          <a:latin typeface="Arial" panose="020B0604020202020204" pitchFamily="34" charset="0"/>
                          <a:cs typeface="Arial" panose="020B0604020202020204" pitchFamily="34" charset="0"/>
                        </a:rPr>
                        <a:t>: </a:t>
                      </a:r>
                      <a:r>
                        <a:rPr lang="en-US" sz="1600" b="0" u="none" dirty="0">
                          <a:latin typeface="Arial" panose="020B0604020202020204" pitchFamily="34" charset="0"/>
                          <a:cs typeface="Arial" panose="020B0604020202020204" pitchFamily="34" charset="0"/>
                        </a:rPr>
                        <a:t>BP01 (Bevacizumab 400mg) concentrate for solution for intravenous infusion.</a:t>
                      </a:r>
                    </a:p>
                    <a:p>
                      <a:pPr algn="just" fontAlgn="auto">
                        <a:lnSpc>
                          <a:spcPct val="100000"/>
                        </a:lnSpc>
                        <a:spcBef>
                          <a:spcPts val="0"/>
                        </a:spcBef>
                        <a:spcAft>
                          <a:spcPts val="0"/>
                        </a:spcAft>
                        <a:buSzPct val="150000"/>
                        <a:defRPr/>
                      </a:pPr>
                      <a:endParaRPr lang="en-US" sz="1600" b="0" u="none"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none" dirty="0">
                          <a:latin typeface="Arial" panose="020B0604020202020204" pitchFamily="34" charset="0"/>
                          <a:cs typeface="Arial" panose="020B0604020202020204" pitchFamily="34" charset="0"/>
                        </a:rPr>
                        <a:t>Dosage Form &amp; Strength</a:t>
                      </a:r>
                      <a:r>
                        <a:rPr lang="en-US" sz="1600" b="0" u="none" dirty="0">
                          <a:latin typeface="Arial" panose="020B0604020202020204" pitchFamily="34" charset="0"/>
                          <a:cs typeface="Arial" panose="020B0604020202020204" pitchFamily="34" charset="0"/>
                        </a:rPr>
                        <a:t>: Concentrate for solution for intravenous infusion containing Bevacizumab 400mg/16 ml.</a:t>
                      </a:r>
                    </a:p>
                    <a:p>
                      <a:pPr algn="just" fontAlgn="auto">
                        <a:lnSpc>
                          <a:spcPct val="100000"/>
                        </a:lnSpc>
                        <a:spcBef>
                          <a:spcPts val="0"/>
                        </a:spcBef>
                        <a:spcAft>
                          <a:spcPts val="0"/>
                        </a:spcAft>
                        <a:buSzPct val="150000"/>
                        <a:defRPr/>
                      </a:pPr>
                      <a:endParaRPr lang="en-US" sz="1600" b="0" u="none"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none" dirty="0">
                          <a:latin typeface="Arial" panose="020B0604020202020204" pitchFamily="34" charset="0"/>
                          <a:cs typeface="Arial" panose="020B0604020202020204" pitchFamily="34" charset="0"/>
                        </a:rPr>
                        <a:t>Manufacturer</a:t>
                      </a:r>
                      <a:r>
                        <a:rPr lang="en-US" sz="1600" b="0" u="none" dirty="0">
                          <a:latin typeface="Arial" panose="020B0604020202020204" pitchFamily="34" charset="0"/>
                          <a:cs typeface="Arial" panose="020B0604020202020204" pitchFamily="34" charset="0"/>
                        </a:rPr>
                        <a:t>: CuraTeQ Biologics Pvt. Ltd.</a:t>
                      </a:r>
                    </a:p>
                    <a:p>
                      <a:pPr algn="just" fontAlgn="auto">
                        <a:lnSpc>
                          <a:spcPct val="100000"/>
                        </a:lnSpc>
                        <a:spcBef>
                          <a:spcPts val="0"/>
                        </a:spcBef>
                        <a:spcAft>
                          <a:spcPts val="0"/>
                        </a:spcAft>
                        <a:buSzPct val="150000"/>
                        <a:defRPr/>
                      </a:pPr>
                      <a:endParaRPr lang="en-US" sz="1600" b="0" u="none"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sng" dirty="0">
                          <a:solidFill>
                            <a:srgbClr val="C00000"/>
                          </a:solidFill>
                          <a:latin typeface="Arial" panose="020B0604020202020204" pitchFamily="34" charset="0"/>
                          <a:cs typeface="Arial" panose="020B0604020202020204" pitchFamily="34" charset="0"/>
                        </a:rPr>
                        <a:t>Reference Product (R)</a:t>
                      </a:r>
                      <a:r>
                        <a:rPr lang="en-US" sz="1600" b="1" u="none" dirty="0">
                          <a:solidFill>
                            <a:srgbClr val="C00000"/>
                          </a:solidFill>
                          <a:latin typeface="Arial" panose="020B0604020202020204" pitchFamily="34" charset="0"/>
                          <a:cs typeface="Arial" panose="020B0604020202020204" pitchFamily="34" charset="0"/>
                        </a:rPr>
                        <a:t>:</a:t>
                      </a:r>
                      <a:r>
                        <a:rPr lang="en-US" sz="1600" b="1" i="1" u="none" dirty="0">
                          <a:solidFill>
                            <a:srgbClr val="C00000"/>
                          </a:solidFill>
                          <a:latin typeface="Arial" panose="020B0604020202020204" pitchFamily="34" charset="0"/>
                          <a:cs typeface="Arial" panose="020B0604020202020204" pitchFamily="34" charset="0"/>
                        </a:rPr>
                        <a:t> </a:t>
                      </a:r>
                      <a:r>
                        <a:rPr lang="en-US" sz="1600" b="0" u="none" dirty="0">
                          <a:latin typeface="Arial" panose="020B0604020202020204" pitchFamily="34" charset="0"/>
                          <a:cs typeface="Arial" panose="020B0604020202020204" pitchFamily="34" charset="0"/>
                        </a:rPr>
                        <a:t>EU approved Avastin</a:t>
                      </a:r>
                      <a:r>
                        <a:rPr lang="en-US" sz="1600" b="0" u="none" baseline="30000" dirty="0">
                          <a:latin typeface="Arial" panose="020B0604020202020204" pitchFamily="34" charset="0"/>
                          <a:cs typeface="Arial" panose="020B0604020202020204" pitchFamily="34" charset="0"/>
                        </a:rPr>
                        <a:t>®</a:t>
                      </a:r>
                      <a:r>
                        <a:rPr lang="en-US" sz="1600" b="0" u="none" dirty="0">
                          <a:latin typeface="Arial" panose="020B0604020202020204" pitchFamily="34" charset="0"/>
                          <a:cs typeface="Arial" panose="020B0604020202020204" pitchFamily="34" charset="0"/>
                        </a:rPr>
                        <a:t> (Bevacizumab 400mg) concentrate for solution for intravenous infusion.</a:t>
                      </a:r>
                    </a:p>
                    <a:p>
                      <a:pPr algn="just" fontAlgn="auto">
                        <a:lnSpc>
                          <a:spcPct val="100000"/>
                        </a:lnSpc>
                        <a:spcBef>
                          <a:spcPts val="0"/>
                        </a:spcBef>
                        <a:spcAft>
                          <a:spcPts val="0"/>
                        </a:spcAft>
                        <a:buSzPct val="150000"/>
                        <a:defRPr/>
                      </a:pPr>
                      <a:endParaRPr lang="en-US" sz="1600" b="0" u="none"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none" dirty="0">
                          <a:latin typeface="Arial" panose="020B0604020202020204" pitchFamily="34" charset="0"/>
                          <a:cs typeface="Arial" panose="020B0604020202020204" pitchFamily="34" charset="0"/>
                        </a:rPr>
                        <a:t>Dosage Form &amp; Strength</a:t>
                      </a:r>
                      <a:r>
                        <a:rPr lang="en-US" sz="1600" b="0" u="none" dirty="0">
                          <a:latin typeface="Arial" panose="020B0604020202020204" pitchFamily="34" charset="0"/>
                          <a:cs typeface="Arial" panose="020B0604020202020204" pitchFamily="34" charset="0"/>
                        </a:rPr>
                        <a:t>: Concentrate for solution for intravenous infusion containing Bevacizumab 400mg/16 ml</a:t>
                      </a:r>
                    </a:p>
                    <a:p>
                      <a:pPr algn="just" fontAlgn="auto">
                        <a:lnSpc>
                          <a:spcPct val="100000"/>
                        </a:lnSpc>
                        <a:spcBef>
                          <a:spcPts val="0"/>
                        </a:spcBef>
                        <a:spcAft>
                          <a:spcPts val="0"/>
                        </a:spcAft>
                        <a:buSzPct val="150000"/>
                        <a:defRPr/>
                      </a:pPr>
                      <a:endParaRPr lang="en-US" sz="1600" b="0" u="none" dirty="0">
                        <a:latin typeface="Arial" panose="020B0604020202020204" pitchFamily="34" charset="0"/>
                        <a:cs typeface="Arial" panose="020B0604020202020204" pitchFamily="34" charset="0"/>
                      </a:endParaRPr>
                    </a:p>
                    <a:p>
                      <a:pPr algn="just" fontAlgn="auto">
                        <a:lnSpc>
                          <a:spcPct val="100000"/>
                        </a:lnSpc>
                        <a:spcBef>
                          <a:spcPts val="0"/>
                        </a:spcBef>
                        <a:spcAft>
                          <a:spcPts val="0"/>
                        </a:spcAft>
                        <a:buSzPct val="150000"/>
                        <a:defRPr/>
                      </a:pPr>
                      <a:r>
                        <a:rPr lang="en-US" sz="1600" b="1" u="none" dirty="0">
                          <a:latin typeface="Arial" panose="020B0604020202020204" pitchFamily="34" charset="0"/>
                          <a:cs typeface="Arial" panose="020B0604020202020204" pitchFamily="34" charset="0"/>
                        </a:rPr>
                        <a:t>Manufacturer</a:t>
                      </a:r>
                      <a:r>
                        <a:rPr lang="en-US" sz="1600" b="0" u="none" dirty="0">
                          <a:latin typeface="Arial" panose="020B0604020202020204" pitchFamily="34" charset="0"/>
                          <a:cs typeface="Arial" panose="020B0604020202020204" pitchFamily="34" charset="0"/>
                        </a:rPr>
                        <a:t>: Roche</a:t>
                      </a:r>
                    </a:p>
                  </a:txBody>
                  <a:tcPr anchor="ctr">
                    <a:lnL w="12700" cmpd="sng">
                      <a:solidFill>
                        <a:srgbClr val="000000"/>
                      </a:solidFill>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8772867"/>
                  </a:ext>
                </a:extLst>
              </a:tr>
              <a:tr h="10560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Mode of Administration</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IN" sz="1600" b="1" dirty="0">
                        <a:latin typeface="Arial" panose="020B0604020202020204" pitchFamily="34" charset="0"/>
                        <a:cs typeface="Arial" panose="020B0604020202020204" pitchFamily="34" charset="0"/>
                      </a:endParaRPr>
                    </a:p>
                  </a:txBody>
                  <a:tcPr anchor="ctr">
                    <a:lnL w="12700" cmpd="sng">
                      <a:solidFill>
                        <a:srgbClr val="000000"/>
                      </a:solidFill>
                    </a:lnL>
                    <a:lnR w="12700" cap="flat" cmpd="sng" algn="ctr">
                      <a:solidFill>
                        <a:srgbClr val="000000"/>
                      </a:solidFill>
                      <a:prstDash val="solid"/>
                      <a:round/>
                      <a:headEnd type="none" w="med" len="med"/>
                      <a:tailEnd type="none" w="med" len="med"/>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BP01 (Proposed Bevacizumab biosimilar) and reference biologic EU approved Avastin</a:t>
                      </a:r>
                      <a:r>
                        <a:rPr kumimoji="0" lang="en-US" sz="1600" b="0" i="0" u="none" strike="noStrike" kern="1200" cap="none" spc="0" normalizeH="0" baseline="3000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are the investigational medicinal products administered intravenously to the patients in the study</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t>
                      </a:r>
                      <a:endParaRPr lang="en-US" sz="1000" dirty="0"/>
                    </a:p>
                  </a:txBody>
                  <a:tcPr anchor="ctr">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930540007"/>
                  </a:ext>
                </a:extLst>
              </a:tr>
            </a:tbl>
          </a:graphicData>
        </a:graphic>
      </p:graphicFrame>
    </p:spTree>
    <p:extLst>
      <p:ext uri="{BB962C8B-B14F-4D97-AF65-F5344CB8AC3E}">
        <p14:creationId xmlns:p14="http://schemas.microsoft.com/office/powerpoint/2010/main" val="3720132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8F1411-D597-B48B-E29A-52D9AA13851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5" name="TextBox 4">
            <a:extLst>
              <a:ext uri="{FF2B5EF4-FFF2-40B4-BE49-F238E27FC236}">
                <a16:creationId xmlns:a16="http://schemas.microsoft.com/office/drawing/2014/main" id="{FE6B27D5-8CF3-F94F-0390-E782FC0760A7}"/>
              </a:ext>
            </a:extLst>
          </p:cNvPr>
          <p:cNvSpPr txBox="1"/>
          <p:nvPr/>
        </p:nvSpPr>
        <p:spPr>
          <a:xfrm>
            <a:off x="39831" y="1132595"/>
            <a:ext cx="6012873" cy="400110"/>
          </a:xfrm>
          <a:prstGeom prst="rect">
            <a:avLst/>
          </a:prstGeom>
          <a:noFill/>
        </p:spPr>
        <p:txBody>
          <a:bodyPr wrap="square">
            <a:spAutoFit/>
          </a:bodyPr>
          <a:lstStyle/>
          <a:p>
            <a:r>
              <a:rPr lang="en-IN" sz="2000" b="1" u="sng" dirty="0">
                <a:latin typeface="Arial" panose="020B0604020202020204" pitchFamily="34" charset="0"/>
                <a:cs typeface="Arial" panose="020B0604020202020204" pitchFamily="34" charset="0"/>
              </a:rPr>
              <a:t>BP01/ Avastin</a:t>
            </a:r>
            <a:r>
              <a:rPr lang="en-IN" sz="2000" b="1" u="sng" baseline="30000" dirty="0">
                <a:latin typeface="Arial" panose="020B0604020202020204" pitchFamily="34" charset="0"/>
                <a:cs typeface="Arial" panose="020B0604020202020204" pitchFamily="34" charset="0"/>
              </a:rPr>
              <a:t>®</a:t>
            </a:r>
            <a:r>
              <a:rPr lang="en-IN" sz="2000" b="1" u="sng" dirty="0">
                <a:latin typeface="Arial" panose="020B0604020202020204" pitchFamily="34" charset="0"/>
                <a:cs typeface="Arial" panose="020B0604020202020204" pitchFamily="34" charset="0"/>
              </a:rPr>
              <a:t> Dose Preparation and Handling:</a:t>
            </a:r>
          </a:p>
        </p:txBody>
      </p:sp>
      <p:sp>
        <p:nvSpPr>
          <p:cNvPr id="7" name="TextBox 6">
            <a:extLst>
              <a:ext uri="{FF2B5EF4-FFF2-40B4-BE49-F238E27FC236}">
                <a16:creationId xmlns:a16="http://schemas.microsoft.com/office/drawing/2014/main" id="{B42C8481-07CC-00AA-C9B3-6AE8200C9A75}"/>
              </a:ext>
            </a:extLst>
          </p:cNvPr>
          <p:cNvSpPr txBox="1"/>
          <p:nvPr/>
        </p:nvSpPr>
        <p:spPr>
          <a:xfrm>
            <a:off x="39831" y="1639559"/>
            <a:ext cx="12050569" cy="4524315"/>
          </a:xfrm>
          <a:prstGeom prst="rect">
            <a:avLst/>
          </a:prstGeom>
          <a:noFill/>
        </p:spPr>
        <p:txBody>
          <a:bodyPr wrap="square">
            <a:spAutoFit/>
          </a:bodyPr>
          <a:lstStyle/>
          <a:p>
            <a:pPr marL="285750" indent="-285750" algn="just">
              <a:buFont typeface="Wingdings" panose="05000000000000000000" pitchFamily="2" charset="2"/>
              <a:buChar char="Ø"/>
            </a:pPr>
            <a:r>
              <a:rPr lang="en-US" sz="1600" dirty="0">
                <a:solidFill>
                  <a:srgbClr val="002060"/>
                </a:solidFill>
                <a:latin typeface="Arial" panose="020B0604020202020204" pitchFamily="34" charset="0"/>
                <a:cs typeface="Arial" panose="020B0604020202020204" pitchFamily="34" charset="0"/>
              </a:rPr>
              <a:t>BP01/ Avastin</a:t>
            </a:r>
            <a:r>
              <a:rPr lang="en-US" sz="1600" baseline="30000" dirty="0">
                <a:solidFill>
                  <a:srgbClr val="002060"/>
                </a:solidFill>
                <a:latin typeface="Arial" panose="020B0604020202020204" pitchFamily="34" charset="0"/>
                <a:cs typeface="Arial" panose="020B0604020202020204" pitchFamily="34" charset="0"/>
              </a:rPr>
              <a:t>®</a:t>
            </a:r>
            <a:r>
              <a:rPr lang="en-US" sz="1600" dirty="0">
                <a:solidFill>
                  <a:srgbClr val="002060"/>
                </a:solidFill>
                <a:latin typeface="Arial" panose="020B0604020202020204" pitchFamily="34" charset="0"/>
                <a:cs typeface="Arial" panose="020B0604020202020204" pitchFamily="34" charset="0"/>
              </a:rPr>
              <a:t> will be provided as single use vials containing 400mg/16ml concentrate for solution for infusion with the final protein concentration of 25mg/ml Bevacizumab.</a:t>
            </a:r>
          </a:p>
          <a:p>
            <a:pPr marL="285750" indent="-285750" algn="just">
              <a:buFont typeface="Wingdings" panose="05000000000000000000" pitchFamily="2" charset="2"/>
              <a:buChar char="Ø"/>
            </a:pPr>
            <a:endParaRPr lang="en-US" sz="1600" dirty="0">
              <a:solidFill>
                <a:srgbClr val="00206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solidFill>
                  <a:srgbClr val="002060"/>
                </a:solidFill>
                <a:latin typeface="Arial" panose="020B0604020202020204" pitchFamily="34" charset="0"/>
                <a:cs typeface="Arial" panose="020B0604020202020204" pitchFamily="34" charset="0"/>
              </a:rPr>
              <a:t>Bevacizumab will be a sterile, preservative-free, and clear to slightly opalescent, colorless to pale brown liquid for IV infusion in single use vials.</a:t>
            </a:r>
          </a:p>
          <a:p>
            <a:pPr marL="285750" indent="-285750" algn="just">
              <a:buFont typeface="Wingdings" panose="05000000000000000000" pitchFamily="2" charset="2"/>
              <a:buChar char="Ø"/>
            </a:pPr>
            <a:endParaRPr lang="en-US" sz="1600" dirty="0">
              <a:solidFill>
                <a:srgbClr val="00206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solidFill>
                  <a:srgbClr val="002060"/>
                </a:solidFill>
                <a:latin typeface="Arial" panose="020B0604020202020204" pitchFamily="34" charset="0"/>
                <a:cs typeface="Arial" panose="020B0604020202020204" pitchFamily="34" charset="0"/>
              </a:rPr>
              <a:t>The drug product is diluted in 0.9 % sodium chloride solution before administration. (From a microbiological point of view, the product should be used immediately. If not used immediately, in-use storage times and conditions are the responsibility of the user and would normally not be longer than 24 hours at 25±2°C).</a:t>
            </a:r>
          </a:p>
          <a:p>
            <a:pPr marL="285750" indent="-285750" algn="just">
              <a:buFont typeface="Wingdings" panose="05000000000000000000" pitchFamily="2" charset="2"/>
              <a:buChar char="Ø"/>
            </a:pPr>
            <a:endParaRPr lang="en-IN" sz="16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BP01/ Avastin® should be prepared by a healthcare professional using an aseptic technique to ensure the sterility of the prepared solution. </a:t>
            </a:r>
          </a:p>
          <a:p>
            <a:pPr marL="285750" indent="-285750" algn="just">
              <a:buFont typeface="Wingdings" panose="05000000000000000000" pitchFamily="2" charset="2"/>
              <a:buChar char="Ø"/>
            </a:pPr>
            <a:endParaRPr lang="en-US" sz="16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A sterile needle and syringe should be used to prepare BP01/Avastin</a:t>
            </a:r>
            <a:r>
              <a:rPr lang="en-US" sz="1600" baseline="30000" dirty="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Ø"/>
            </a:pPr>
            <a:endParaRPr lang="en-US" sz="16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The necessary amount of bevacizumab should be withdrawn and diluted to the required administration volume with sodium chloride 9mg/ml (0.9%) solution for injection. </a:t>
            </a:r>
          </a:p>
          <a:p>
            <a:pPr marL="285750" indent="-285750" algn="just">
              <a:buFont typeface="Wingdings" panose="05000000000000000000" pitchFamily="2" charset="2"/>
              <a:buChar char="Ø"/>
            </a:pPr>
            <a:endParaRPr lang="en-IN" sz="1600" dirty="0">
              <a:latin typeface="Arial" panose="020B0604020202020204" pitchFamily="34" charset="0"/>
              <a:cs typeface="Arial" panose="020B0604020202020204" pitchFamily="34" charset="0"/>
            </a:endParaRPr>
          </a:p>
        </p:txBody>
      </p:sp>
      <p:sp>
        <p:nvSpPr>
          <p:cNvPr id="8" name="Title 5">
            <a:extLst>
              <a:ext uri="{FF2B5EF4-FFF2-40B4-BE49-F238E27FC236}">
                <a16:creationId xmlns:a16="http://schemas.microsoft.com/office/drawing/2014/main" id="{BB8D4ABA-95CD-A9D3-4303-16EC85D2C57E}"/>
              </a:ext>
            </a:extLst>
          </p:cNvPr>
          <p:cNvSpPr txBox="1">
            <a:spLocks/>
          </p:cNvSpPr>
          <p:nvPr/>
        </p:nvSpPr>
        <p:spPr>
          <a:xfrm>
            <a:off x="-353291" y="350882"/>
            <a:ext cx="7824355" cy="493086"/>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Dose Administration Guidelines </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B0157D5A-3F6A-98DD-AC64-CF223F3B72B8}"/>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1719313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026E74-54AD-4BDD-0F2A-4E480D0E5AC1}"/>
              </a:ext>
            </a:extLst>
          </p:cNvPr>
          <p:cNvSpPr txBox="1"/>
          <p:nvPr/>
        </p:nvSpPr>
        <p:spPr>
          <a:xfrm>
            <a:off x="0" y="519050"/>
            <a:ext cx="10640291" cy="1077218"/>
          </a:xfrm>
          <a:prstGeom prst="rect">
            <a:avLst/>
          </a:prstGeom>
          <a:noFill/>
        </p:spPr>
        <p:txBody>
          <a:bodyPr wrap="square">
            <a:spAutoFit/>
          </a:bodyPr>
          <a:lstStyle/>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The concentration of the final bevacizumab solution should be kept within the range of 1.4 mg/ml to 16.5 mg/ml. </a:t>
            </a:r>
          </a:p>
          <a:p>
            <a:pPr marL="285750" indent="-285750" algn="just">
              <a:buFont typeface="Wingdings" panose="05000000000000000000" pitchFamily="2" charset="2"/>
              <a:buChar char="Ø"/>
            </a:pPr>
            <a:endParaRPr lang="en-US" sz="16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The necessary amount of BP01/Avastin® should be diluted with 0.9 % sodium chloride solution for injection</a:t>
            </a:r>
          </a:p>
          <a:p>
            <a:pPr algn="just"/>
            <a:r>
              <a:rPr lang="en-US" sz="1600" dirty="0">
                <a:latin typeface="Arial" panose="020B0604020202020204" pitchFamily="34" charset="0"/>
                <a:cs typeface="Arial" panose="020B0604020202020204" pitchFamily="34" charset="0"/>
              </a:rPr>
              <a:t>     to a total volume of 100 ml.</a:t>
            </a:r>
          </a:p>
        </p:txBody>
      </p:sp>
      <p:sp>
        <p:nvSpPr>
          <p:cNvPr id="5" name="TextBox 4">
            <a:extLst>
              <a:ext uri="{FF2B5EF4-FFF2-40B4-BE49-F238E27FC236}">
                <a16:creationId xmlns:a16="http://schemas.microsoft.com/office/drawing/2014/main" id="{E760E52A-3964-AD61-7676-89C2C4FAA3AA}"/>
              </a:ext>
            </a:extLst>
          </p:cNvPr>
          <p:cNvSpPr txBox="1"/>
          <p:nvPr/>
        </p:nvSpPr>
        <p:spPr>
          <a:xfrm>
            <a:off x="0" y="1692947"/>
            <a:ext cx="11998903" cy="584775"/>
          </a:xfrm>
          <a:prstGeom prst="rect">
            <a:avLst/>
          </a:prstGeom>
          <a:noFill/>
        </p:spPr>
        <p:txBody>
          <a:bodyPr wrap="square">
            <a:spAutoFit/>
          </a:bodyPr>
          <a:lstStyle/>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Final reconstituted medicinal products should be inspected visually for particulate matter and discolouration prior to administration. Any unused medicinal product or waste material will be returned to Sponsor/CRO/clinical supply vendor.</a:t>
            </a:r>
          </a:p>
        </p:txBody>
      </p:sp>
      <p:sp>
        <p:nvSpPr>
          <p:cNvPr id="7" name="TextBox 6">
            <a:extLst>
              <a:ext uri="{FF2B5EF4-FFF2-40B4-BE49-F238E27FC236}">
                <a16:creationId xmlns:a16="http://schemas.microsoft.com/office/drawing/2014/main" id="{A64E1A0D-3E80-E3AF-4CE1-150169BACA16}"/>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8" name="TextBox 7">
            <a:extLst>
              <a:ext uri="{FF2B5EF4-FFF2-40B4-BE49-F238E27FC236}">
                <a16:creationId xmlns:a16="http://schemas.microsoft.com/office/drawing/2014/main" id="{58055998-E9F6-BC42-E4B5-B986A4A8E85B}"/>
              </a:ext>
            </a:extLst>
          </p:cNvPr>
          <p:cNvSpPr txBox="1"/>
          <p:nvPr/>
        </p:nvSpPr>
        <p:spPr>
          <a:xfrm>
            <a:off x="83126" y="2374401"/>
            <a:ext cx="1215737" cy="400110"/>
          </a:xfrm>
          <a:prstGeom prst="rect">
            <a:avLst/>
          </a:prstGeom>
          <a:noFill/>
        </p:spPr>
        <p:txBody>
          <a:bodyPr wrap="square">
            <a:spAutoFit/>
          </a:bodyPr>
          <a:lstStyle/>
          <a:p>
            <a:r>
              <a:rPr lang="en-IN" sz="2000" b="1" u="sng" dirty="0">
                <a:latin typeface="Arial" panose="020B0604020202020204" pitchFamily="34" charset="0"/>
                <a:cs typeface="Arial" panose="020B0604020202020204" pitchFamily="34" charset="0"/>
              </a:rPr>
              <a:t>Dosing:</a:t>
            </a:r>
          </a:p>
        </p:txBody>
      </p:sp>
      <p:sp>
        <p:nvSpPr>
          <p:cNvPr id="10" name="TextBox 9">
            <a:extLst>
              <a:ext uri="{FF2B5EF4-FFF2-40B4-BE49-F238E27FC236}">
                <a16:creationId xmlns:a16="http://schemas.microsoft.com/office/drawing/2014/main" id="{F97D4157-6437-DE81-4E96-9641101AAE2C}"/>
              </a:ext>
            </a:extLst>
          </p:cNvPr>
          <p:cNvSpPr txBox="1"/>
          <p:nvPr/>
        </p:nvSpPr>
        <p:spPr>
          <a:xfrm>
            <a:off x="0" y="2871190"/>
            <a:ext cx="12100560" cy="3316292"/>
          </a:xfrm>
          <a:prstGeom prst="rect">
            <a:avLst/>
          </a:prstGeom>
          <a:noFill/>
        </p:spPr>
        <p:txBody>
          <a:bodyPr wrap="square">
            <a:spAutoFit/>
          </a:bodyPr>
          <a:lstStyle/>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BP01/ Avastin® will be administered at a dose of 7.5 mg/kg b.w. The initial dose will be delivered over 90±15 mins. </a:t>
            </a:r>
          </a:p>
          <a:p>
            <a:pPr marL="285750" indent="-285750" algn="just">
              <a:buFont typeface="Wingdings" panose="05000000000000000000" pitchFamily="2" charset="2"/>
              <a:buChar char="Ø"/>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If the first infusion is tolerated without infusion-associated adverse events (fever and/or chills), the second infusion may be delivered over 60±10 mins. </a:t>
            </a:r>
          </a:p>
          <a:p>
            <a:pPr marL="285750" indent="-285750" algn="just">
              <a:buFont typeface="Wingdings" panose="05000000000000000000" pitchFamily="2" charset="2"/>
              <a:buChar char="Ø"/>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If the 60 mins infusion is well tolerated, all subsequent infusions may be delivered over 30±10 mins. </a:t>
            </a:r>
          </a:p>
          <a:p>
            <a:pPr marL="285750" indent="-285750" algn="just">
              <a:buFont typeface="Wingdings" panose="05000000000000000000" pitchFamily="2" charset="2"/>
              <a:buChar char="Ø"/>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If a subject experiences an infusion–associated adverse event, he or she may be premedicated for the next study drug infusion; however, the infusion time may not be decreased for the subsequent infusion. If the next infusion is well tolerated with premedication, the subsequent infusion time may then be decreased by 30±10 mins as long as the subject continues to be premedicated. </a:t>
            </a:r>
          </a:p>
          <a:p>
            <a:pPr marL="285750" indent="-285750" algn="just">
              <a:buFont typeface="Wingdings" panose="05000000000000000000" pitchFamily="2" charset="2"/>
              <a:buChar char="Ø"/>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If a subject experiences an infusion-associated adverse event with the 60 mins infusion, all subsequent doses should be given over 90±15 mins.</a:t>
            </a:r>
          </a:p>
          <a:p>
            <a:pPr marL="285750" indent="-285750" algn="just">
              <a:buFont typeface="Wingdings" panose="05000000000000000000" pitchFamily="2" charset="2"/>
              <a:buChar char="Ø"/>
            </a:pPr>
            <a:endParaRPr lang="en-US" sz="10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450" dirty="0">
                <a:latin typeface="Arial" panose="020B0604020202020204" pitchFamily="34" charset="0"/>
                <a:cs typeface="Arial" panose="020B0604020202020204" pitchFamily="34" charset="0"/>
              </a:rPr>
              <a:t>Similarly, if a subject experiences an infusion-associated adverse event with the 30 mins infusion, all subsequent doses should be given over 60±10 mins.</a:t>
            </a:r>
            <a:endParaRPr lang="en-IN" sz="145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8A8EDBB-CBAB-13D7-3FF9-E10C884C86D7}"/>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166753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258B725-A37C-826F-915E-45B35808C622}"/>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extBox 5">
            <a:extLst>
              <a:ext uri="{FF2B5EF4-FFF2-40B4-BE49-F238E27FC236}">
                <a16:creationId xmlns:a16="http://schemas.microsoft.com/office/drawing/2014/main" id="{A88E2892-FE6A-B3B1-C5AD-66D214F81A15}"/>
              </a:ext>
            </a:extLst>
          </p:cNvPr>
          <p:cNvSpPr txBox="1"/>
          <p:nvPr/>
        </p:nvSpPr>
        <p:spPr>
          <a:xfrm>
            <a:off x="83126" y="680979"/>
            <a:ext cx="9590810" cy="400110"/>
          </a:xfrm>
          <a:prstGeom prst="rect">
            <a:avLst/>
          </a:prstGeom>
          <a:noFill/>
        </p:spPr>
        <p:txBody>
          <a:bodyPr wrap="square">
            <a:spAutoFit/>
          </a:bodyPr>
          <a:lstStyle/>
          <a:p>
            <a:r>
              <a:rPr lang="en-US" sz="2000" dirty="0">
                <a:solidFill>
                  <a:srgbClr val="0000FF"/>
                </a:solidFill>
                <a:latin typeface="Arial" panose="020B0604020202020204" pitchFamily="34" charset="0"/>
                <a:cs typeface="Arial" panose="020B0604020202020204" pitchFamily="34" charset="0"/>
              </a:rPr>
              <a:t>Bevacizumab infusions should not be administered or mixed with glucose solutions.</a:t>
            </a:r>
          </a:p>
        </p:txBody>
      </p:sp>
      <p:sp>
        <p:nvSpPr>
          <p:cNvPr id="8" name="TextBox 7">
            <a:extLst>
              <a:ext uri="{FF2B5EF4-FFF2-40B4-BE49-F238E27FC236}">
                <a16:creationId xmlns:a16="http://schemas.microsoft.com/office/drawing/2014/main" id="{607A36CD-E57D-48EC-A4D3-CD632081A5BE}"/>
              </a:ext>
            </a:extLst>
          </p:cNvPr>
          <p:cNvSpPr txBox="1"/>
          <p:nvPr/>
        </p:nvSpPr>
        <p:spPr>
          <a:xfrm>
            <a:off x="0" y="1286931"/>
            <a:ext cx="11980718" cy="1323439"/>
          </a:xfrm>
          <a:prstGeom prst="rect">
            <a:avLst/>
          </a:prstGeom>
          <a:noFill/>
        </p:spPr>
        <p:txBody>
          <a:bodyPr wrap="square">
            <a:spAutoFit/>
          </a:bodyPr>
          <a:lstStyle/>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Patients should be observed for at least six hours after the start of the first infusion and for two hours after the start of the subsequent infusions for symptoms like fever and chills or other infusion-related symptoms. Interruption or slowing the rate of the infusion may help control such symptoms. </a:t>
            </a:r>
          </a:p>
          <a:p>
            <a:pPr marL="285750" indent="-285750" algn="just">
              <a:buFont typeface="Wingdings" panose="05000000000000000000" pitchFamily="2" charset="2"/>
              <a:buChar char="Ø"/>
            </a:pPr>
            <a:endParaRPr lang="en-US" sz="1600"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en-US" sz="1600" dirty="0">
                <a:latin typeface="Arial" panose="020B0604020202020204" pitchFamily="34" charset="0"/>
                <a:cs typeface="Arial" panose="020B0604020202020204" pitchFamily="34" charset="0"/>
              </a:rPr>
              <a:t>The infusion may be resumed when symptoms abate</a:t>
            </a:r>
          </a:p>
        </p:txBody>
      </p:sp>
      <p:sp>
        <p:nvSpPr>
          <p:cNvPr id="10" name="TextBox 9">
            <a:extLst>
              <a:ext uri="{FF2B5EF4-FFF2-40B4-BE49-F238E27FC236}">
                <a16:creationId xmlns:a16="http://schemas.microsoft.com/office/drawing/2014/main" id="{7E410670-0D61-DE73-9E71-F21B6FE85072}"/>
              </a:ext>
            </a:extLst>
          </p:cNvPr>
          <p:cNvSpPr txBox="1"/>
          <p:nvPr/>
        </p:nvSpPr>
        <p:spPr>
          <a:xfrm>
            <a:off x="83126" y="2816212"/>
            <a:ext cx="12022278" cy="646331"/>
          </a:xfrm>
          <a:prstGeom prst="rect">
            <a:avLst/>
          </a:prstGeom>
          <a:noFill/>
        </p:spPr>
        <p:txBody>
          <a:bodyPr wrap="square">
            <a:spAutoFit/>
          </a:bodyPr>
          <a:lstStyle/>
          <a:p>
            <a:pPr algn="just"/>
            <a:r>
              <a:rPr lang="en-US" b="1" dirty="0">
                <a:solidFill>
                  <a:srgbClr val="002060"/>
                </a:solidFill>
                <a:latin typeface="Arial" panose="020B0604020202020204" pitchFamily="34" charset="0"/>
                <a:cs typeface="Arial" panose="020B0604020202020204" pitchFamily="34" charset="0"/>
              </a:rPr>
              <a:t>XELOX Chemotherapy </a:t>
            </a:r>
            <a:r>
              <a:rPr lang="en-US" dirty="0">
                <a:solidFill>
                  <a:srgbClr val="002060"/>
                </a:solidFill>
                <a:latin typeface="Arial" panose="020B0604020202020204" pitchFamily="34" charset="0"/>
                <a:cs typeface="Arial" panose="020B0604020202020204" pitchFamily="34" charset="0"/>
              </a:rPr>
              <a:t>containing </a:t>
            </a:r>
            <a:r>
              <a:rPr lang="en-US" b="1" dirty="0">
                <a:solidFill>
                  <a:srgbClr val="002060"/>
                </a:solidFill>
                <a:latin typeface="Arial" panose="020B0604020202020204" pitchFamily="34" charset="0"/>
                <a:cs typeface="Arial" panose="020B0604020202020204" pitchFamily="34" charset="0"/>
              </a:rPr>
              <a:t>IV Oxaliplatin </a:t>
            </a:r>
            <a:r>
              <a:rPr lang="en-US" dirty="0">
                <a:solidFill>
                  <a:srgbClr val="002060"/>
                </a:solidFill>
                <a:latin typeface="Arial" panose="020B0604020202020204" pitchFamily="34" charset="0"/>
                <a:cs typeface="Arial" panose="020B0604020202020204" pitchFamily="34" charset="0"/>
              </a:rPr>
              <a:t>and </a:t>
            </a:r>
            <a:r>
              <a:rPr lang="en-US" b="1" dirty="0">
                <a:solidFill>
                  <a:srgbClr val="002060"/>
                </a:solidFill>
                <a:latin typeface="Arial" panose="020B0604020202020204" pitchFamily="34" charset="0"/>
                <a:cs typeface="Arial" panose="020B0604020202020204" pitchFamily="34" charset="0"/>
              </a:rPr>
              <a:t>Oral Capecitabine </a:t>
            </a:r>
            <a:r>
              <a:rPr lang="en-US" dirty="0">
                <a:solidFill>
                  <a:srgbClr val="002060"/>
                </a:solidFill>
                <a:latin typeface="Arial" panose="020B0604020202020204" pitchFamily="34" charset="0"/>
                <a:cs typeface="Arial" panose="020B0604020202020204" pitchFamily="34" charset="0"/>
              </a:rPr>
              <a:t>will be administered to all subjects along with BP01/ Avastin</a:t>
            </a:r>
            <a:r>
              <a:rPr lang="en-US" baseline="30000" dirty="0">
                <a:solidFill>
                  <a:srgbClr val="002060"/>
                </a:solidFill>
                <a:latin typeface="Arial" panose="020B0604020202020204" pitchFamily="34" charset="0"/>
                <a:cs typeface="Arial" panose="020B0604020202020204" pitchFamily="34" charset="0"/>
              </a:rPr>
              <a:t>®</a:t>
            </a:r>
            <a:r>
              <a:rPr lang="en-US" dirty="0">
                <a:solidFill>
                  <a:srgbClr val="002060"/>
                </a:solidFill>
                <a:latin typeface="Arial" panose="020B0604020202020204" pitchFamily="34" charset="0"/>
                <a:cs typeface="Arial" panose="020B0604020202020204" pitchFamily="34" charset="0"/>
              </a:rPr>
              <a:t>:</a:t>
            </a:r>
            <a:endParaRPr lang="en-IN" dirty="0">
              <a:solidFill>
                <a:srgbClr val="00206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CC2695C7-2440-9EC1-07B3-3DB1AF2A4E17}"/>
              </a:ext>
            </a:extLst>
          </p:cNvPr>
          <p:cNvSpPr txBox="1"/>
          <p:nvPr/>
        </p:nvSpPr>
        <p:spPr>
          <a:xfrm>
            <a:off x="41563" y="3546419"/>
            <a:ext cx="12063841" cy="2554545"/>
          </a:xfrm>
          <a:prstGeom prst="rect">
            <a:avLst/>
          </a:prstGeom>
          <a:noFill/>
        </p:spPr>
        <p:txBody>
          <a:bodyPr wrap="square">
            <a:spAutoFit/>
          </a:bodyPr>
          <a:lstStyle/>
          <a:p>
            <a:pPr algn="just">
              <a:lnSpc>
                <a:spcPct val="150000"/>
              </a:lnSpc>
            </a:pPr>
            <a:r>
              <a:rPr lang="en-US" sz="1600" b="1" dirty="0">
                <a:solidFill>
                  <a:srgbClr val="002060"/>
                </a:solidFill>
                <a:latin typeface="Arial" panose="020B0604020202020204" pitchFamily="34" charset="0"/>
                <a:cs typeface="Arial" panose="020B0604020202020204" pitchFamily="34" charset="0"/>
              </a:rPr>
              <a:t>Oxaliplatin Dosing:</a:t>
            </a:r>
          </a:p>
          <a:p>
            <a:pPr algn="just"/>
            <a:r>
              <a:rPr lang="en-US" sz="1600" dirty="0">
                <a:solidFill>
                  <a:srgbClr val="002060"/>
                </a:solidFill>
                <a:latin typeface="Arial" panose="020B0604020202020204" pitchFamily="34" charset="0"/>
                <a:cs typeface="Arial" panose="020B0604020202020204" pitchFamily="34" charset="0"/>
              </a:rPr>
              <a:t>Oxaliplatin will be administered at a dose of 130 mg/m</a:t>
            </a:r>
            <a:r>
              <a:rPr lang="en-US" sz="1600" baseline="30000" dirty="0">
                <a:solidFill>
                  <a:srgbClr val="002060"/>
                </a:solidFill>
                <a:latin typeface="Arial" panose="020B0604020202020204" pitchFamily="34" charset="0"/>
                <a:cs typeface="Arial" panose="020B0604020202020204" pitchFamily="34" charset="0"/>
              </a:rPr>
              <a:t>2</a:t>
            </a:r>
            <a:r>
              <a:rPr lang="en-US" sz="1600" dirty="0">
                <a:solidFill>
                  <a:srgbClr val="002060"/>
                </a:solidFill>
                <a:latin typeface="Arial" panose="020B0604020202020204" pitchFamily="34" charset="0"/>
                <a:cs typeface="Arial" panose="020B0604020202020204" pitchFamily="34" charset="0"/>
              </a:rPr>
              <a:t> as an IV infusion in 500ml of 5% dextrose over 2h on Day 1 of each cycle </a:t>
            </a:r>
            <a:r>
              <a:rPr lang="en-US" sz="1600" u="sng" dirty="0">
                <a:solidFill>
                  <a:srgbClr val="002060"/>
                </a:solidFill>
                <a:latin typeface="Arial" panose="020B0604020202020204" pitchFamily="34" charset="0"/>
                <a:cs typeface="Arial" panose="020B0604020202020204" pitchFamily="34" charset="0"/>
              </a:rPr>
              <a:t>after the completion of BP01/ Avastin® infusion</a:t>
            </a:r>
            <a:r>
              <a:rPr lang="en-US" sz="1600" dirty="0">
                <a:solidFill>
                  <a:srgbClr val="002060"/>
                </a:solidFill>
                <a:latin typeface="Arial" panose="020B0604020202020204" pitchFamily="34" charset="0"/>
                <a:cs typeface="Arial" panose="020B0604020202020204" pitchFamily="34" charset="0"/>
              </a:rPr>
              <a:t>.</a:t>
            </a:r>
          </a:p>
          <a:p>
            <a:pPr algn="just"/>
            <a:endParaRPr lang="en-US" sz="1600" dirty="0">
              <a:solidFill>
                <a:srgbClr val="002060"/>
              </a:solidFill>
              <a:latin typeface="Arial" panose="020B0604020202020204" pitchFamily="34" charset="0"/>
              <a:cs typeface="Arial" panose="020B0604020202020204" pitchFamily="34" charset="0"/>
            </a:endParaRPr>
          </a:p>
          <a:p>
            <a:pPr algn="just">
              <a:lnSpc>
                <a:spcPct val="150000"/>
              </a:lnSpc>
            </a:pPr>
            <a:r>
              <a:rPr lang="en-US" sz="1600" b="1" dirty="0">
                <a:solidFill>
                  <a:srgbClr val="002060"/>
                </a:solidFill>
                <a:latin typeface="Arial" panose="020B0604020202020204" pitchFamily="34" charset="0"/>
                <a:cs typeface="Arial" panose="020B0604020202020204" pitchFamily="34" charset="0"/>
              </a:rPr>
              <a:t>Capecitabine Dosing:</a:t>
            </a:r>
          </a:p>
          <a:p>
            <a:pPr algn="just"/>
            <a:r>
              <a:rPr lang="en-US" sz="1600" dirty="0">
                <a:solidFill>
                  <a:srgbClr val="002060"/>
                </a:solidFill>
                <a:latin typeface="Arial" panose="020B0604020202020204" pitchFamily="34" charset="0"/>
                <a:cs typeface="Arial" panose="020B0604020202020204" pitchFamily="34" charset="0"/>
              </a:rPr>
              <a:t>Oral capecitabine 1000 mg/m</a:t>
            </a:r>
            <a:r>
              <a:rPr lang="en-US" sz="1600" baseline="30000" dirty="0">
                <a:solidFill>
                  <a:srgbClr val="002060"/>
                </a:solidFill>
                <a:latin typeface="Arial" panose="020B0604020202020204" pitchFamily="34" charset="0"/>
                <a:cs typeface="Arial" panose="020B0604020202020204" pitchFamily="34" charset="0"/>
              </a:rPr>
              <a:t>2</a:t>
            </a:r>
            <a:r>
              <a:rPr lang="en-US" sz="1600" dirty="0">
                <a:solidFill>
                  <a:srgbClr val="002060"/>
                </a:solidFill>
                <a:latin typeface="Arial" panose="020B0604020202020204" pitchFamily="34" charset="0"/>
                <a:cs typeface="Arial" panose="020B0604020202020204" pitchFamily="34" charset="0"/>
              </a:rPr>
              <a:t> will be administered twice daily on Day 1 through Day 15 (28 doses) of a 21-day cycle. The first dose of capecitabine should be started in the evening of Day 1 and the last dose should be taken on the morning of Day 15, for each cycle. Patients will be instructed to take capecitabine tablets within 30 min after the end of a meal with a glass of water (breakfast and dinner).</a:t>
            </a:r>
            <a:endParaRPr lang="en-IN" sz="1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983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350882"/>
            <a:ext cx="3990109" cy="646331"/>
          </a:xfrm>
          <a:prstGeom prst="rect">
            <a:avLst/>
          </a:prstGeom>
          <a:noFill/>
        </p:spPr>
        <p:txBody>
          <a:bodyPr wrap="square">
            <a:spAutoFit/>
          </a:bodyPr>
          <a:lstStyle/>
          <a:p>
            <a:r>
              <a:rPr kumimoji="0" lang="en-US" sz="3600" b="1" i="0" u="sng"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Dose Adjustment </a:t>
            </a:r>
            <a:endParaRPr lang="en-IN" sz="3600" b="1" u="sng" dirty="0">
              <a:solidFill>
                <a:srgbClr val="C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4AE2CC9-EBB6-B4E4-B214-032B5D4AF74C}"/>
              </a:ext>
            </a:extLst>
          </p:cNvPr>
          <p:cNvSpPr txBox="1"/>
          <p:nvPr/>
        </p:nvSpPr>
        <p:spPr>
          <a:xfrm>
            <a:off x="83127" y="997213"/>
            <a:ext cx="7273637" cy="369332"/>
          </a:xfrm>
          <a:prstGeom prst="rect">
            <a:avLst/>
          </a:prstGeom>
          <a:noFill/>
        </p:spPr>
        <p:txBody>
          <a:bodyPr wrap="square">
            <a:spAutoFit/>
          </a:bodyPr>
          <a:lstStyle/>
          <a:p>
            <a:pPr marL="285750" indent="-285750">
              <a:buFont typeface="Wingdings" panose="05000000000000000000" pitchFamily="2" charset="2"/>
              <a:buChar char="v"/>
            </a:pPr>
            <a:r>
              <a:rPr lang="en-US" b="1" dirty="0">
                <a:solidFill>
                  <a:srgbClr val="002060"/>
                </a:solidFill>
                <a:latin typeface="Arial" panose="020B0604020202020204" pitchFamily="34" charset="0"/>
                <a:cs typeface="Arial" panose="020B0604020202020204" pitchFamily="34" charset="0"/>
              </a:rPr>
              <a:t>Bevacizumab Dose Modification / Adjustment due to Toxicity</a:t>
            </a:r>
            <a:endParaRPr lang="en-IN" b="1" dirty="0">
              <a:solidFill>
                <a:srgbClr val="002060"/>
              </a:solidFill>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2B12E76A-C669-4401-01DA-410B9860C0B0}"/>
              </a:ext>
            </a:extLst>
          </p:cNvPr>
          <p:cNvGraphicFramePr>
            <a:graphicFrameLocks noGrp="1"/>
          </p:cNvGraphicFramePr>
          <p:nvPr>
            <p:extLst>
              <p:ext uri="{D42A27DB-BD31-4B8C-83A1-F6EECF244321}">
                <p14:modId xmlns:p14="http://schemas.microsoft.com/office/powerpoint/2010/main" val="199277008"/>
              </p:ext>
            </p:extLst>
          </p:nvPr>
        </p:nvGraphicFramePr>
        <p:xfrm>
          <a:off x="83126" y="1447216"/>
          <a:ext cx="12007273" cy="4727099"/>
        </p:xfrm>
        <a:graphic>
          <a:graphicData uri="http://schemas.openxmlformats.org/drawingml/2006/table">
            <a:tbl>
              <a:tblPr firstRow="1" bandRow="1"/>
              <a:tblGrid>
                <a:gridCol w="3297495">
                  <a:extLst>
                    <a:ext uri="{9D8B030D-6E8A-4147-A177-3AD203B41FA5}">
                      <a16:colId xmlns:a16="http://schemas.microsoft.com/office/drawing/2014/main" val="3973694909"/>
                    </a:ext>
                  </a:extLst>
                </a:gridCol>
                <a:gridCol w="8709778">
                  <a:extLst>
                    <a:ext uri="{9D8B030D-6E8A-4147-A177-3AD203B41FA5}">
                      <a16:colId xmlns:a16="http://schemas.microsoft.com/office/drawing/2014/main" val="2353601980"/>
                    </a:ext>
                  </a:extLst>
                </a:gridCol>
              </a:tblGrid>
              <a:tr h="468297">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US" sz="1200" b="1" i="0" dirty="0">
                          <a:solidFill>
                            <a:schemeClr val="tx1"/>
                          </a:solidFill>
                          <a:effectLst/>
                          <a:latin typeface="Arial" panose="020B0604020202020204" pitchFamily="34" charset="0"/>
                          <a:cs typeface="Arial" panose="020B0604020202020204" pitchFamily="34" charset="0"/>
                        </a:rPr>
                        <a:t>Action Required</a:t>
                      </a:r>
                      <a:endParaRPr lang="en-US" sz="110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855320916"/>
                  </a:ext>
                </a:extLst>
              </a:tr>
              <a:tr h="295767">
                <a:tc gridSpan="2">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HYPERTENSION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200" b="1" dirty="0">
                        <a:solidFill>
                          <a:srgbClr val="FF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0942253"/>
                  </a:ext>
                </a:extLst>
              </a:tr>
              <a:tr h="295767">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200" b="1" dirty="0">
                          <a:effectLst/>
                          <a:latin typeface="Arial" panose="020B0604020202020204" pitchFamily="34" charset="0"/>
                          <a:cs typeface="Arial" panose="020B0604020202020204" pitchFamily="34" charset="0"/>
                        </a:rPr>
                        <a:t>Grade 1-2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200" baseline="0">
                          <a:solidFill>
                            <a:schemeClr val="tx1"/>
                          </a:solidFill>
                          <a:effectLst/>
                          <a:latin typeface="Arial" panose="020B0604020202020204" pitchFamily="34" charset="0"/>
                          <a:cs typeface="Arial" panose="020B0604020202020204" pitchFamily="34" charset="0"/>
                        </a:rPr>
                        <a:t>No dose modification required.</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5258822"/>
                  </a:ext>
                </a:extLst>
              </a:tr>
              <a:tr h="431124">
                <a:tc>
                  <a:txBody>
                    <a:bodyPr/>
                    <a:lstStyle/>
                    <a:p>
                      <a:pPr algn="l"/>
                      <a:r>
                        <a:rPr lang="en-IN" sz="1200" b="1" dirty="0">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dirty="0">
                          <a:solidFill>
                            <a:schemeClr val="tx1"/>
                          </a:solidFill>
                          <a:effectLst/>
                          <a:latin typeface="Arial" panose="020B0604020202020204" pitchFamily="34" charset="0"/>
                          <a:cs typeface="Arial" panose="020B0604020202020204" pitchFamily="34" charset="0"/>
                        </a:rPr>
                        <a:t>If not controlled to 150/100 mmHg with medication, discontinue bevacizumab.</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0146833"/>
                  </a:ext>
                </a:extLst>
              </a:tr>
              <a:tr h="492944">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effectLst/>
                          <a:latin typeface="Arial" panose="020B0604020202020204" pitchFamily="34" charset="0"/>
                          <a:cs typeface="Arial" panose="020B0604020202020204" pitchFamily="34" charset="0"/>
                        </a:rPr>
                        <a:t>Grade 4</a:t>
                      </a:r>
                    </a:p>
                    <a:p>
                      <a:pPr algn="l"/>
                      <a:r>
                        <a:rPr lang="en-US" sz="1200" dirty="0">
                          <a:effectLst/>
                          <a:latin typeface="Arial" panose="020B0604020202020204" pitchFamily="34" charset="0"/>
                          <a:cs typeface="Arial" panose="020B0604020202020204" pitchFamily="34" charset="0"/>
                        </a:rPr>
                        <a:t>(including hypertensive encephalopathy)</a:t>
                      </a:r>
                      <a:endParaRPr lang="en-IN" sz="12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200" dirty="0">
                          <a:effectLst/>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4102942"/>
                  </a:ext>
                </a:extLst>
              </a:tr>
              <a:tr h="295767">
                <a:tc gridSpan="2">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HEMORRHAGE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200" b="1" dirty="0">
                        <a:solidFill>
                          <a:srgbClr val="FF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3683378"/>
                  </a:ext>
                </a:extLst>
              </a:tr>
              <a:tr h="526041">
                <a:tc>
                  <a:txBody>
                    <a:bodyPr/>
                    <a:lstStyle/>
                    <a:p>
                      <a:pPr algn="l"/>
                      <a:r>
                        <a:rPr lang="en-US" sz="1200" b="1" dirty="0">
                          <a:effectLst/>
                          <a:latin typeface="Arial" panose="020B0604020202020204" pitchFamily="34" charset="0"/>
                          <a:cs typeface="Arial" panose="020B0604020202020204" pitchFamily="34" charset="0"/>
                        </a:rPr>
                        <a:t>Grade 1-2</a:t>
                      </a:r>
                    </a:p>
                    <a:p>
                      <a:pPr algn="l"/>
                      <a:r>
                        <a:rPr lang="en-US" sz="1200" b="0" dirty="0">
                          <a:effectLst/>
                          <a:latin typeface="Arial" panose="020B0604020202020204" pitchFamily="34" charset="0"/>
                          <a:cs typeface="Arial" panose="020B0604020202020204" pitchFamily="34" charset="0"/>
                        </a:rPr>
                        <a:t>(Non-Pulmonary and non-CNS hemorrhage)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a:latin typeface="Arial" panose="020B0604020202020204" pitchFamily="34" charset="0"/>
                          <a:cs typeface="Arial" panose="020B0604020202020204" pitchFamily="34" charset="0"/>
                        </a:rPr>
                        <a:t>No dose modification required.</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1785446"/>
                  </a:ext>
                </a:extLst>
              </a:tr>
              <a:tr h="1428448">
                <a:tc>
                  <a:txBody>
                    <a:bodyPr/>
                    <a:lstStyle/>
                    <a:p>
                      <a:pPr algn="l"/>
                      <a:r>
                        <a:rPr lang="en-US" sz="1200" b="1" dirty="0">
                          <a:effectLst/>
                          <a:latin typeface="Arial" panose="020B0604020202020204" pitchFamily="34" charset="0"/>
                          <a:cs typeface="Arial" panose="020B0604020202020204" pitchFamily="34" charset="0"/>
                        </a:rPr>
                        <a:t>Grade 3</a:t>
                      </a:r>
                    </a:p>
                    <a:p>
                      <a:pPr algn="l"/>
                      <a:r>
                        <a:rPr lang="en-US" sz="1200" b="0" dirty="0">
                          <a:effectLst/>
                          <a:latin typeface="Arial" panose="020B0604020202020204" pitchFamily="34" charset="0"/>
                          <a:cs typeface="Arial" panose="020B0604020202020204" pitchFamily="34" charset="0"/>
                        </a:rPr>
                        <a:t>(Non-Pulmonary and Non-CNS hemorrhage)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dirty="0">
                          <a:latin typeface="Arial" panose="020B0604020202020204" pitchFamily="34" charset="0"/>
                          <a:cs typeface="Arial" panose="020B0604020202020204" pitchFamily="34" charset="0"/>
                        </a:rPr>
                        <a:t>Subjects who are also receiving full-dose anticoagulation will be discontinued from receiving bevacizumab. All other subjects will have bevacizumab held until all of the following criteria are met:</a:t>
                      </a:r>
                    </a:p>
                    <a:p>
                      <a:pPr marL="363538" indent="-187325" algn="just">
                        <a:buFont typeface="Arial" panose="020B0604020202020204" pitchFamily="34" charset="0"/>
                        <a:buChar char="•"/>
                      </a:pPr>
                      <a:r>
                        <a:rPr lang="en-US" sz="1200" dirty="0">
                          <a:latin typeface="Arial" panose="020B0604020202020204" pitchFamily="34" charset="0"/>
                          <a:cs typeface="Arial" panose="020B0604020202020204" pitchFamily="34" charset="0"/>
                        </a:rPr>
                        <a:t>The bleeding has resolved and hemoglobin is stable.</a:t>
                      </a:r>
                    </a:p>
                    <a:p>
                      <a:pPr marL="363538" indent="-187325" algn="just">
                        <a:buFont typeface="Arial" panose="020B0604020202020204" pitchFamily="34" charset="0"/>
                        <a:buChar char="•"/>
                      </a:pPr>
                      <a:r>
                        <a:rPr lang="en-US" sz="1200" dirty="0">
                          <a:latin typeface="Arial" panose="020B0604020202020204" pitchFamily="34" charset="0"/>
                          <a:cs typeface="Arial" panose="020B0604020202020204" pitchFamily="34" charset="0"/>
                        </a:rPr>
                        <a:t>There is no bleeding diathesis that would increase the risk of therapy.</a:t>
                      </a:r>
                    </a:p>
                    <a:p>
                      <a:pPr marL="363538" indent="-187325" algn="just">
                        <a:buFont typeface="Arial" panose="020B0604020202020204" pitchFamily="34" charset="0"/>
                        <a:buChar char="•"/>
                      </a:pPr>
                      <a:r>
                        <a:rPr lang="en-US" sz="1200" dirty="0">
                          <a:latin typeface="Arial" panose="020B0604020202020204" pitchFamily="34" charset="0"/>
                          <a:cs typeface="Arial" panose="020B0604020202020204" pitchFamily="34" charset="0"/>
                        </a:rPr>
                        <a:t>There is no anatomic or pathologic condition that significantly increases the risk of hemorrhage recurrence.</a:t>
                      </a:r>
                    </a:p>
                    <a:p>
                      <a:pPr marL="176213" indent="0" algn="just">
                        <a:buFont typeface="Arial" panose="020B0604020202020204" pitchFamily="34" charset="0"/>
                        <a:buNone/>
                      </a:pPr>
                      <a:endParaRPr lang="en-US" sz="300" dirty="0">
                        <a:latin typeface="Arial" panose="020B0604020202020204" pitchFamily="34" charset="0"/>
                        <a:cs typeface="Arial" panose="020B0604020202020204" pitchFamily="34" charset="0"/>
                      </a:endParaRPr>
                    </a:p>
                    <a:p>
                      <a:pPr marL="0" indent="0" algn="just">
                        <a:buFont typeface="Arial" panose="020B0604020202020204" pitchFamily="34" charset="0"/>
                        <a:buNone/>
                      </a:pPr>
                      <a:r>
                        <a:rPr lang="en-US" sz="1200" dirty="0">
                          <a:latin typeface="Arial" panose="020B0604020202020204" pitchFamily="34" charset="0"/>
                          <a:cs typeface="Arial" panose="020B0604020202020204" pitchFamily="34" charset="0"/>
                        </a:rPr>
                        <a:t>Subjects who experience a repeat Grade 3 hemorrhagic event will be discontinued from receiving bevacizumab.</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4949352"/>
                  </a:ext>
                </a:extLst>
              </a:tr>
              <a:tr h="492944">
                <a:tc>
                  <a:txBody>
                    <a:bodyPr/>
                    <a:lstStyle/>
                    <a:p>
                      <a:pPr algn="l"/>
                      <a:r>
                        <a:rPr lang="en-US" sz="1200" b="1" dirty="0">
                          <a:effectLst/>
                          <a:latin typeface="Arial" panose="020B0604020202020204" pitchFamily="34" charset="0"/>
                          <a:cs typeface="Arial" panose="020B0604020202020204" pitchFamily="34" charset="0"/>
                        </a:rPr>
                        <a:t>Grade 4</a:t>
                      </a:r>
                    </a:p>
                    <a:p>
                      <a:pPr algn="l"/>
                      <a:r>
                        <a:rPr lang="en-US" sz="1200" b="0" dirty="0">
                          <a:effectLst/>
                          <a:latin typeface="Arial" panose="020B0604020202020204" pitchFamily="34" charset="0"/>
                          <a:cs typeface="Arial" panose="020B0604020202020204" pitchFamily="34" charset="0"/>
                        </a:rPr>
                        <a:t>(Non-Pulmonary or Non-CNS hemorrhage)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7517907"/>
                  </a:ext>
                </a:extLst>
              </a:tr>
            </a:tbl>
          </a:graphicData>
        </a:graphic>
      </p:graphicFrame>
      <p:sp>
        <p:nvSpPr>
          <p:cNvPr id="5" name="TextBox 4">
            <a:extLst>
              <a:ext uri="{FF2B5EF4-FFF2-40B4-BE49-F238E27FC236}">
                <a16:creationId xmlns:a16="http://schemas.microsoft.com/office/drawing/2014/main" id="{97EEACC8-4613-4228-EF78-85DCC28E6E0A}"/>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234353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3DCF10-90B3-C4C2-8B15-95C1ED63B70E}"/>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4" name="Content Placeholder 23">
            <a:extLst>
              <a:ext uri="{FF2B5EF4-FFF2-40B4-BE49-F238E27FC236}">
                <a16:creationId xmlns:a16="http://schemas.microsoft.com/office/drawing/2014/main" id="{420A6EEA-0171-BBD2-D345-B747F901DBEC}"/>
              </a:ext>
            </a:extLst>
          </p:cNvPr>
          <p:cNvGraphicFramePr>
            <a:graphicFrameLocks/>
          </p:cNvGraphicFramePr>
          <p:nvPr>
            <p:extLst>
              <p:ext uri="{D42A27DB-BD31-4B8C-83A1-F6EECF244321}">
                <p14:modId xmlns:p14="http://schemas.microsoft.com/office/powerpoint/2010/main" val="3772704340"/>
              </p:ext>
            </p:extLst>
          </p:nvPr>
        </p:nvGraphicFramePr>
        <p:xfrm>
          <a:off x="220261" y="1343392"/>
          <a:ext cx="11770848" cy="3315429"/>
        </p:xfrm>
        <a:graphic>
          <a:graphicData uri="http://schemas.openxmlformats.org/drawingml/2006/table">
            <a:tbl>
              <a:tblPr firstRow="1" bandRow="1"/>
              <a:tblGrid>
                <a:gridCol w="1483848">
                  <a:extLst>
                    <a:ext uri="{9D8B030D-6E8A-4147-A177-3AD203B41FA5}">
                      <a16:colId xmlns:a16="http://schemas.microsoft.com/office/drawing/2014/main" val="20000"/>
                    </a:ext>
                  </a:extLst>
                </a:gridCol>
                <a:gridCol w="10287000">
                  <a:extLst>
                    <a:ext uri="{9D8B030D-6E8A-4147-A177-3AD203B41FA5}">
                      <a16:colId xmlns:a16="http://schemas.microsoft.com/office/drawing/2014/main" val="20001"/>
                    </a:ext>
                  </a:extLst>
                </a:gridCol>
              </a:tblGrid>
              <a:tr h="1150426">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a:r>
                        <a:rPr lang="en-US" u="none" dirty="0">
                          <a:latin typeface="Arial" panose="020B0604020202020204" pitchFamily="34" charset="0"/>
                          <a:cs typeface="Arial" panose="020B0604020202020204" pitchFamily="34" charset="0"/>
                        </a:rPr>
                        <a:t>Primary Objective</a:t>
                      </a: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marL="285750" indent="-285750" algn="just">
                        <a:buFont typeface="Wingdings" panose="05000000000000000000" pitchFamily="2" charset="2"/>
                        <a:buChar char="v"/>
                      </a:pPr>
                      <a:r>
                        <a:rPr lang="en-US" sz="1800" b="0" u="none" dirty="0">
                          <a:latin typeface="Arial" panose="020B0604020202020204" pitchFamily="34" charset="0"/>
                          <a:cs typeface="Arial" panose="020B0604020202020204" pitchFamily="34" charset="0"/>
                        </a:rPr>
                        <a:t>To evaluate and compare the </a:t>
                      </a:r>
                      <a:r>
                        <a:rPr lang="en-US" sz="1800" b="1" u="none" dirty="0">
                          <a:latin typeface="Arial" panose="020B0604020202020204" pitchFamily="34" charset="0"/>
                          <a:cs typeface="Arial" panose="020B0604020202020204" pitchFamily="34" charset="0"/>
                        </a:rPr>
                        <a:t>efficacy</a:t>
                      </a:r>
                      <a:r>
                        <a:rPr lang="en-US" sz="1800" b="0" u="none" dirty="0">
                          <a:latin typeface="Arial" panose="020B0604020202020204" pitchFamily="34" charset="0"/>
                          <a:cs typeface="Arial" panose="020B0604020202020204" pitchFamily="34" charset="0"/>
                        </a:rPr>
                        <a:t> of BP01 (Bevacizumab) versus EU approved Avastin</a:t>
                      </a:r>
                      <a:r>
                        <a:rPr lang="en-US" sz="1800" b="0" u="none" baseline="30000" dirty="0">
                          <a:latin typeface="Arial" panose="020B0604020202020204" pitchFamily="34" charset="0"/>
                          <a:cs typeface="Arial" panose="020B0604020202020204" pitchFamily="34" charset="0"/>
                        </a:rPr>
                        <a:t>®</a:t>
                      </a:r>
                      <a:r>
                        <a:rPr lang="en-US" sz="1800" b="0" u="none" dirty="0">
                          <a:latin typeface="Arial" panose="020B0604020202020204" pitchFamily="34" charset="0"/>
                          <a:cs typeface="Arial" panose="020B0604020202020204" pitchFamily="34" charset="0"/>
                        </a:rPr>
                        <a:t> along with chemotherapy XELOX in metastatic colorectal cancer patients</a:t>
                      </a:r>
                      <a:endParaRPr lang="en-US" u="none"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165003">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a:r>
                        <a:rPr lang="en-US" b="1" u="none" dirty="0">
                          <a:latin typeface="Arial" panose="020B0604020202020204" pitchFamily="34" charset="0"/>
                          <a:cs typeface="Arial" panose="020B0604020202020204" pitchFamily="34" charset="0"/>
                        </a:rPr>
                        <a:t>Secondary Objective </a:t>
                      </a:r>
                    </a:p>
                  </a:txBody>
                  <a:tcPr anchor="ctr">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342900" indent="-342900" algn="just" fontAlgn="auto">
                        <a:lnSpc>
                          <a:spcPct val="100000"/>
                        </a:lnSpc>
                        <a:spcBef>
                          <a:spcPts val="0"/>
                        </a:spcBef>
                        <a:spcAft>
                          <a:spcPts val="0"/>
                        </a:spcAft>
                        <a:buFont typeface="Wingdings" panose="05000000000000000000" pitchFamily="2" charset="2"/>
                        <a:buChar char="v"/>
                        <a:defRPr/>
                      </a:pPr>
                      <a:r>
                        <a:rPr lang="en-US" sz="1800" b="0" u="none" dirty="0">
                          <a:latin typeface="Arial" panose="020B0604020202020204" pitchFamily="34" charset="0"/>
                          <a:cs typeface="Arial" panose="020B0604020202020204" pitchFamily="34" charset="0"/>
                        </a:rPr>
                        <a:t>To evaluate and compare the </a:t>
                      </a:r>
                      <a:r>
                        <a:rPr lang="en-US" sz="1800" b="1" u="none" dirty="0">
                          <a:latin typeface="Arial" panose="020B0604020202020204" pitchFamily="34" charset="0"/>
                          <a:cs typeface="Arial" panose="020B0604020202020204" pitchFamily="34" charset="0"/>
                        </a:rPr>
                        <a:t>immunogenicity</a:t>
                      </a:r>
                      <a:r>
                        <a:rPr lang="en-US" sz="1800" b="0" u="none" dirty="0">
                          <a:latin typeface="Arial" panose="020B0604020202020204" pitchFamily="34" charset="0"/>
                          <a:cs typeface="Arial" panose="020B0604020202020204" pitchFamily="34" charset="0"/>
                        </a:rPr>
                        <a:t> of BP01(Bevacizumab) versus EU approved   Avastin</a:t>
                      </a:r>
                      <a:r>
                        <a:rPr lang="en-US" sz="1800" b="0" u="none" baseline="30000" dirty="0">
                          <a:latin typeface="Arial" panose="020B0604020202020204" pitchFamily="34" charset="0"/>
                          <a:cs typeface="Arial" panose="020B0604020202020204" pitchFamily="34" charset="0"/>
                        </a:rPr>
                        <a:t>® </a:t>
                      </a:r>
                      <a:r>
                        <a:rPr lang="en-US" sz="1800" b="0" u="none" dirty="0">
                          <a:latin typeface="Arial" panose="020B0604020202020204" pitchFamily="34" charset="0"/>
                          <a:cs typeface="Arial" panose="020B0604020202020204" pitchFamily="34" charset="0"/>
                        </a:rPr>
                        <a:t>along with chemotherapy XELOX in metastatic colorectal cancer patients</a:t>
                      </a:r>
                    </a:p>
                    <a:p>
                      <a:pPr marL="0" indent="0" algn="just" fontAlgn="auto">
                        <a:lnSpc>
                          <a:spcPct val="100000"/>
                        </a:lnSpc>
                        <a:spcBef>
                          <a:spcPts val="0"/>
                        </a:spcBef>
                        <a:spcAft>
                          <a:spcPts val="0"/>
                        </a:spcAft>
                        <a:buFont typeface="Wingdings" panose="05000000000000000000" pitchFamily="2" charset="2"/>
                        <a:buNone/>
                        <a:defRPr/>
                      </a:pPr>
                      <a:endParaRPr lang="en-US" sz="1800" b="0" u="none" dirty="0">
                        <a:latin typeface="Arial" panose="020B0604020202020204" pitchFamily="34" charset="0"/>
                        <a:cs typeface="Arial" panose="020B0604020202020204" pitchFamily="34" charset="0"/>
                      </a:endParaRPr>
                    </a:p>
                    <a:p>
                      <a:pPr marL="342900" indent="-342900" algn="just" fontAlgn="auto">
                        <a:lnSpc>
                          <a:spcPct val="100000"/>
                        </a:lnSpc>
                        <a:spcBef>
                          <a:spcPts val="0"/>
                        </a:spcBef>
                        <a:spcAft>
                          <a:spcPts val="0"/>
                        </a:spcAft>
                        <a:buFont typeface="Wingdings" panose="05000000000000000000" pitchFamily="2" charset="2"/>
                        <a:buChar char="v"/>
                        <a:defRPr/>
                      </a:pPr>
                      <a:r>
                        <a:rPr lang="en-US" sz="1800" b="0" u="none" dirty="0">
                          <a:latin typeface="Arial" panose="020B0604020202020204" pitchFamily="34" charset="0"/>
                          <a:cs typeface="Arial" panose="020B0604020202020204" pitchFamily="34" charset="0"/>
                        </a:rPr>
                        <a:t>To evaluate and compare the </a:t>
                      </a:r>
                      <a:r>
                        <a:rPr lang="en-US" sz="1800" b="1" u="none" dirty="0">
                          <a:latin typeface="Arial" panose="020B0604020202020204" pitchFamily="34" charset="0"/>
                          <a:cs typeface="Arial" panose="020B0604020202020204" pitchFamily="34" charset="0"/>
                        </a:rPr>
                        <a:t>safety</a:t>
                      </a:r>
                      <a:r>
                        <a:rPr lang="en-US" sz="1800" b="0" u="none" dirty="0">
                          <a:latin typeface="Arial" panose="020B0604020202020204" pitchFamily="34" charset="0"/>
                          <a:cs typeface="Arial" panose="020B0604020202020204" pitchFamily="34" charset="0"/>
                        </a:rPr>
                        <a:t> of BP01(Bevacizumab) versus EU approved Avastin</a:t>
                      </a:r>
                      <a:r>
                        <a:rPr lang="en-US" sz="1800" b="0" u="none" baseline="30000" dirty="0">
                          <a:latin typeface="Arial" panose="020B0604020202020204" pitchFamily="34" charset="0"/>
                          <a:cs typeface="Arial" panose="020B0604020202020204" pitchFamily="34" charset="0"/>
                        </a:rPr>
                        <a:t>®</a:t>
                      </a:r>
                      <a:r>
                        <a:rPr lang="en-US" sz="1800" b="0" u="none" dirty="0">
                          <a:latin typeface="Arial" panose="020B0604020202020204" pitchFamily="34" charset="0"/>
                          <a:cs typeface="Arial" panose="020B0604020202020204" pitchFamily="34" charset="0"/>
                        </a:rPr>
                        <a:t> along with chemotherapy XELOX in metastatic colorectal cancer patients.</a:t>
                      </a:r>
                      <a:endParaRPr lang="en-US" u="none"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5" name="Title 5">
            <a:extLst>
              <a:ext uri="{FF2B5EF4-FFF2-40B4-BE49-F238E27FC236}">
                <a16:creationId xmlns:a16="http://schemas.microsoft.com/office/drawing/2014/main" id="{B01C7F15-F55A-775D-CEB7-04D1BFA180AD}"/>
              </a:ext>
            </a:extLst>
          </p:cNvPr>
          <p:cNvSpPr txBox="1">
            <a:spLocks/>
          </p:cNvSpPr>
          <p:nvPr/>
        </p:nvSpPr>
        <p:spPr>
          <a:xfrm>
            <a:off x="83127" y="514161"/>
            <a:ext cx="3928184" cy="586584"/>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IN" sz="3600" b="1" u="sng" kern="0" dirty="0">
                <a:solidFill>
                  <a:srgbClr val="C00000"/>
                </a:solidFill>
                <a:latin typeface="Arial" panose="020B0604020202020204" pitchFamily="34" charset="0"/>
                <a:cs typeface="Arial" panose="020B0604020202020204" pitchFamily="34" charset="0"/>
              </a:rPr>
              <a:t>Study Objectives</a:t>
            </a:r>
            <a:endParaRPr lang="en-US" sz="3600" u="sng" kern="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0278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B66AA3-C160-190C-2DFD-6E060087CAE4}"/>
              </a:ext>
            </a:extLst>
          </p:cNvPr>
          <p:cNvSpPr txBox="1"/>
          <p:nvPr/>
        </p:nvSpPr>
        <p:spPr>
          <a:xfrm>
            <a:off x="83127" y="350882"/>
            <a:ext cx="3990109" cy="646331"/>
          </a:xfrm>
          <a:prstGeom prst="rect">
            <a:avLst/>
          </a:prstGeom>
          <a:noFill/>
        </p:spPr>
        <p:txBody>
          <a:bodyPr wrap="square">
            <a:spAutoFit/>
          </a:bodyPr>
          <a:lstStyle/>
          <a:p>
            <a:r>
              <a:rPr kumimoji="0" lang="en-US" sz="3600" b="1" i="0" u="sng"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Dose Adjustment </a:t>
            </a:r>
            <a:endParaRPr lang="en-IN" sz="3600" b="1" u="sng"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7B6F30F-F90D-4CBF-2A2F-619545E4909E}"/>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4">
            <a:extLst>
              <a:ext uri="{FF2B5EF4-FFF2-40B4-BE49-F238E27FC236}">
                <a16:creationId xmlns:a16="http://schemas.microsoft.com/office/drawing/2014/main" id="{8EC09A13-9A68-A1CA-6041-9F7558336FD7}"/>
              </a:ext>
            </a:extLst>
          </p:cNvPr>
          <p:cNvGraphicFramePr>
            <a:graphicFrameLocks noGrp="1"/>
          </p:cNvGraphicFramePr>
          <p:nvPr>
            <p:extLst>
              <p:ext uri="{D42A27DB-BD31-4B8C-83A1-F6EECF244321}">
                <p14:modId xmlns:p14="http://schemas.microsoft.com/office/powerpoint/2010/main" val="1101893585"/>
              </p:ext>
            </p:extLst>
          </p:nvPr>
        </p:nvGraphicFramePr>
        <p:xfrm>
          <a:off x="83127" y="1410556"/>
          <a:ext cx="12007273" cy="4649165"/>
        </p:xfrm>
        <a:graphic>
          <a:graphicData uri="http://schemas.openxmlformats.org/drawingml/2006/table">
            <a:tbl>
              <a:tblPr firstRow="1" bandRow="1"/>
              <a:tblGrid>
                <a:gridCol w="3297495">
                  <a:extLst>
                    <a:ext uri="{9D8B030D-6E8A-4147-A177-3AD203B41FA5}">
                      <a16:colId xmlns:a16="http://schemas.microsoft.com/office/drawing/2014/main" val="3973694909"/>
                    </a:ext>
                  </a:extLst>
                </a:gridCol>
                <a:gridCol w="8709778">
                  <a:extLst>
                    <a:ext uri="{9D8B030D-6E8A-4147-A177-3AD203B41FA5}">
                      <a16:colId xmlns:a16="http://schemas.microsoft.com/office/drawing/2014/main" val="2353601980"/>
                    </a:ext>
                  </a:extLst>
                </a:gridCol>
              </a:tblGrid>
              <a:tr h="545971">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US" sz="1200" b="1" i="0" dirty="0">
                          <a:solidFill>
                            <a:schemeClr val="tx1"/>
                          </a:solidFill>
                          <a:effectLst/>
                          <a:latin typeface="Arial" panose="020B0604020202020204" pitchFamily="34" charset="0"/>
                          <a:cs typeface="Arial" panose="020B0604020202020204" pitchFamily="34" charset="0"/>
                        </a:rPr>
                        <a:t>Action Required</a:t>
                      </a:r>
                      <a:endParaRPr lang="en-US" sz="110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855320916"/>
                  </a:ext>
                </a:extLst>
              </a:tr>
              <a:tr h="1264429">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effectLst/>
                          <a:latin typeface="Arial" panose="020B0604020202020204" pitchFamily="34" charset="0"/>
                          <a:cs typeface="Arial" panose="020B0604020202020204" pitchFamily="34" charset="0"/>
                        </a:rPr>
                        <a:t>Grade 1</a:t>
                      </a:r>
                    </a:p>
                    <a:p>
                      <a:pPr algn="l"/>
                      <a:r>
                        <a:rPr lang="en-US" sz="1200" b="0" dirty="0">
                          <a:effectLst/>
                          <a:latin typeface="Arial" panose="020B0604020202020204" pitchFamily="34" charset="0"/>
                          <a:cs typeface="Arial" panose="020B0604020202020204" pitchFamily="34" charset="0"/>
                        </a:rPr>
                        <a:t>(Pulmonary or CNS hemorrhage)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baseline="0" dirty="0">
                          <a:solidFill>
                            <a:schemeClr val="tx1"/>
                          </a:solidFill>
                          <a:effectLst/>
                          <a:latin typeface="Arial" panose="020B0604020202020204" pitchFamily="34" charset="0"/>
                          <a:cs typeface="Arial" panose="020B0604020202020204" pitchFamily="34" charset="0"/>
                        </a:rPr>
                        <a:t>Subjects who are also receiving full-dose anticoagulation will be discontinued from receiving bevacizumab. All other subjects will have bevacizumab held until all of the following criteria are met:</a:t>
                      </a:r>
                    </a:p>
                    <a:p>
                      <a:pPr marL="363538" indent="-187325" algn="l">
                        <a:buFont typeface="Arial" panose="020B0604020202020204" pitchFamily="34" charset="0"/>
                        <a:buChar char="•"/>
                      </a:pPr>
                      <a:r>
                        <a:rPr lang="en-US" sz="1200" baseline="0" dirty="0">
                          <a:solidFill>
                            <a:schemeClr val="tx1"/>
                          </a:solidFill>
                          <a:effectLst/>
                          <a:latin typeface="Arial" panose="020B0604020202020204" pitchFamily="34" charset="0"/>
                          <a:cs typeface="Arial" panose="020B0604020202020204" pitchFamily="34" charset="0"/>
                        </a:rPr>
                        <a:t>The bleeding has resolved and hemoglobin is stable.</a:t>
                      </a:r>
                    </a:p>
                    <a:p>
                      <a:pPr marL="363538" indent="-187325" algn="l">
                        <a:buFont typeface="Arial" panose="020B0604020202020204" pitchFamily="34" charset="0"/>
                        <a:buChar char="•"/>
                      </a:pPr>
                      <a:r>
                        <a:rPr lang="en-US" sz="1200" baseline="0" dirty="0">
                          <a:solidFill>
                            <a:schemeClr val="tx1"/>
                          </a:solidFill>
                          <a:effectLst/>
                          <a:latin typeface="Arial" panose="020B0604020202020204" pitchFamily="34" charset="0"/>
                          <a:cs typeface="Arial" panose="020B0604020202020204" pitchFamily="34" charset="0"/>
                        </a:rPr>
                        <a:t>There is no bleeding diathesis that would increase the risk of therapy.</a:t>
                      </a:r>
                    </a:p>
                    <a:p>
                      <a:pPr marL="363538" indent="-187325" algn="l">
                        <a:buFont typeface="Arial" panose="020B0604020202020204" pitchFamily="34" charset="0"/>
                        <a:buChar char="•"/>
                      </a:pPr>
                      <a:r>
                        <a:rPr lang="en-US" sz="1200" baseline="0" dirty="0">
                          <a:solidFill>
                            <a:schemeClr val="tx1"/>
                          </a:solidFill>
                          <a:effectLst/>
                          <a:latin typeface="Arial" panose="020B0604020202020204" pitchFamily="34" charset="0"/>
                          <a:cs typeface="Arial" panose="020B0604020202020204" pitchFamily="34" charset="0"/>
                        </a:rPr>
                        <a:t>There is no anatomic or pathologic condition that significantly increases the risk of hemorrhage recurrence.</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5258822"/>
                  </a:ext>
                </a:extLst>
              </a:tr>
              <a:tr h="495244">
                <a:tc>
                  <a:txBody>
                    <a:bodyPr/>
                    <a:lstStyle/>
                    <a:p>
                      <a:pPr algn="l"/>
                      <a:r>
                        <a:rPr lang="en-US" sz="1200" b="1" dirty="0">
                          <a:effectLst/>
                          <a:latin typeface="Arial" panose="020B0604020202020204" pitchFamily="34" charset="0"/>
                          <a:cs typeface="Arial" panose="020B0604020202020204" pitchFamily="34" charset="0"/>
                        </a:rPr>
                        <a:t>Grade 2, 3, or 4</a:t>
                      </a:r>
                    </a:p>
                    <a:p>
                      <a:pPr algn="l"/>
                      <a:r>
                        <a:rPr lang="en-US" sz="1200" b="0" dirty="0">
                          <a:effectLst/>
                          <a:latin typeface="Arial" panose="020B0604020202020204" pitchFamily="34" charset="0"/>
                          <a:cs typeface="Arial" panose="020B0604020202020204" pitchFamily="34" charset="0"/>
                        </a:rPr>
                        <a:t>(Pulmonary or CNS hemorrhage)</a:t>
                      </a:r>
                      <a:endParaRPr lang="en-IN"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dirty="0">
                          <a:solidFill>
                            <a:schemeClr val="tx1"/>
                          </a:solidFill>
                          <a:effectLst/>
                          <a:latin typeface="Arial" panose="020B0604020202020204" pitchFamily="34" charset="0"/>
                          <a:cs typeface="Arial" panose="020B0604020202020204" pitchFamily="34" charset="0"/>
                        </a:rPr>
                        <a:t>Discontinue bevacizumab.</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0146833"/>
                  </a:ext>
                </a:extLst>
              </a:tr>
              <a:tr h="440164">
                <a:tc gridSpan="2">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VENOUS THROMBOSIS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200" b="1" dirty="0">
                        <a:solidFill>
                          <a:srgbClr val="FF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3683378"/>
                  </a:ext>
                </a:extLst>
              </a:tr>
              <a:tr h="475214">
                <a:tc>
                  <a:txBody>
                    <a:bodyPr/>
                    <a:lstStyle/>
                    <a:p>
                      <a:pPr algn="l"/>
                      <a:r>
                        <a:rPr lang="en-US" sz="1200" b="1" dirty="0">
                          <a:effectLst/>
                          <a:latin typeface="Arial" panose="020B0604020202020204" pitchFamily="34" charset="0"/>
                          <a:cs typeface="Arial" panose="020B0604020202020204" pitchFamily="34" charset="0"/>
                        </a:rPr>
                        <a:t>Grade 1-2</a:t>
                      </a:r>
                      <a:endParaRPr lang="en-US"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No dose modification required.</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1785446"/>
                  </a:ext>
                </a:extLst>
              </a:tr>
              <a:tr h="1428143">
                <a:tc>
                  <a:txBody>
                    <a:bodyPr/>
                    <a:lstStyle/>
                    <a:p>
                      <a:pPr algn="l"/>
                      <a:r>
                        <a:rPr lang="en-US" sz="1200" b="1" dirty="0">
                          <a:effectLst/>
                          <a:latin typeface="Arial" panose="020B0604020202020204" pitchFamily="34" charset="0"/>
                          <a:cs typeface="Arial" panose="020B0604020202020204" pitchFamily="34" charset="0"/>
                        </a:rPr>
                        <a:t>Grade 3 or 4</a:t>
                      </a:r>
                      <a:endParaRPr lang="en-US"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dirty="0">
                          <a:latin typeface="Arial" panose="020B0604020202020204" pitchFamily="34" charset="0"/>
                          <a:cs typeface="Arial" panose="020B0604020202020204" pitchFamily="34" charset="0"/>
                        </a:rPr>
                        <a:t>Hold study drug treatment. If the planned duration of full-dose anticoagulation is &lt;2 weeks, bevacizumab should be held until the full-dose anticoagulation period is over. If the planned duration of full-dose anticoagulation is &gt;2 weeks, bevacizumab may be resumed during the period of full-dose anticoagulation if all of the following criteria are met:</a:t>
                      </a:r>
                    </a:p>
                    <a:p>
                      <a:pPr marL="269875" indent="-93663" algn="just">
                        <a:buFont typeface="Arial" panose="020B0604020202020204" pitchFamily="34" charset="0"/>
                        <a:buChar char="•"/>
                      </a:pPr>
                      <a:r>
                        <a:rPr lang="en-US" sz="1200" dirty="0">
                          <a:latin typeface="Arial" panose="020B0604020202020204" pitchFamily="34" charset="0"/>
                          <a:cs typeface="Arial" panose="020B0604020202020204" pitchFamily="34" charset="0"/>
                        </a:rPr>
                        <a:t>The subject must have an in-range INR (usually between 2 and 3) if on warfarin; LMWH, warfarin, or other anticoagulant  dosing must be stable prior to restarting bevacizumab treatment.</a:t>
                      </a:r>
                    </a:p>
                    <a:p>
                      <a:pPr marL="269875" indent="-93663" algn="just">
                        <a:buFont typeface="Arial" panose="020B0604020202020204" pitchFamily="34" charset="0"/>
                        <a:buChar char="•"/>
                      </a:pPr>
                      <a:r>
                        <a:rPr lang="en-US" sz="1200" dirty="0">
                          <a:latin typeface="Arial" panose="020B0604020202020204" pitchFamily="34" charset="0"/>
                          <a:cs typeface="Arial" panose="020B0604020202020204" pitchFamily="34" charset="0"/>
                        </a:rPr>
                        <a:t>The subject must not have had a Grade 3 or 4 hemorrhagic event while on anticoagulation.</a:t>
                      </a:r>
                      <a:endParaRPr lang="en-IN" sz="1200" dirty="0">
                        <a:latin typeface="Arial" panose="020B0604020202020204" pitchFamily="34" charset="0"/>
                        <a:cs typeface="Arial" panose="020B060402020202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4949352"/>
                  </a:ext>
                </a:extLst>
              </a:tr>
            </a:tbl>
          </a:graphicData>
        </a:graphic>
      </p:graphicFrame>
      <p:sp>
        <p:nvSpPr>
          <p:cNvPr id="6" name="TextBox 5">
            <a:extLst>
              <a:ext uri="{FF2B5EF4-FFF2-40B4-BE49-F238E27FC236}">
                <a16:creationId xmlns:a16="http://schemas.microsoft.com/office/drawing/2014/main" id="{45A1A048-85B7-2F7F-B99D-17F4EB184202}"/>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2813924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D76EA9-E448-C143-29FE-EBC090A45A2D}"/>
              </a:ext>
            </a:extLst>
          </p:cNvPr>
          <p:cNvSpPr txBox="1"/>
          <p:nvPr/>
        </p:nvSpPr>
        <p:spPr>
          <a:xfrm>
            <a:off x="83127" y="350882"/>
            <a:ext cx="3990109" cy="646331"/>
          </a:xfrm>
          <a:prstGeom prst="rect">
            <a:avLst/>
          </a:prstGeom>
          <a:noFill/>
        </p:spPr>
        <p:txBody>
          <a:bodyPr wrap="square">
            <a:spAutoFit/>
          </a:bodyPr>
          <a:lstStyle/>
          <a:p>
            <a:r>
              <a:rPr kumimoji="0" lang="en-US" sz="3600" b="1" i="0" u="sng"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Dose Adjustment </a:t>
            </a:r>
            <a:endParaRPr lang="en-IN" sz="3600" b="1" u="sng"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417CBB3-6843-335A-3CC7-F9EDD2E213F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4">
            <a:extLst>
              <a:ext uri="{FF2B5EF4-FFF2-40B4-BE49-F238E27FC236}">
                <a16:creationId xmlns:a16="http://schemas.microsoft.com/office/drawing/2014/main" id="{6354CFF1-D216-46E6-A354-D3E6B9A9529D}"/>
              </a:ext>
            </a:extLst>
          </p:cNvPr>
          <p:cNvGraphicFramePr>
            <a:graphicFrameLocks noGrp="1"/>
          </p:cNvGraphicFramePr>
          <p:nvPr>
            <p:extLst>
              <p:ext uri="{D42A27DB-BD31-4B8C-83A1-F6EECF244321}">
                <p14:modId xmlns:p14="http://schemas.microsoft.com/office/powerpoint/2010/main" val="1664325191"/>
              </p:ext>
            </p:extLst>
          </p:nvPr>
        </p:nvGraphicFramePr>
        <p:xfrm>
          <a:off x="92363" y="1275958"/>
          <a:ext cx="12007274" cy="4846209"/>
        </p:xfrm>
        <a:graphic>
          <a:graphicData uri="http://schemas.openxmlformats.org/drawingml/2006/table">
            <a:tbl>
              <a:tblPr firstRow="1" bandRow="1"/>
              <a:tblGrid>
                <a:gridCol w="3297495">
                  <a:extLst>
                    <a:ext uri="{9D8B030D-6E8A-4147-A177-3AD203B41FA5}">
                      <a16:colId xmlns:a16="http://schemas.microsoft.com/office/drawing/2014/main" val="3973694909"/>
                    </a:ext>
                  </a:extLst>
                </a:gridCol>
                <a:gridCol w="8709779">
                  <a:extLst>
                    <a:ext uri="{9D8B030D-6E8A-4147-A177-3AD203B41FA5}">
                      <a16:colId xmlns:a16="http://schemas.microsoft.com/office/drawing/2014/main" val="2353601980"/>
                    </a:ext>
                  </a:extLst>
                </a:gridCol>
              </a:tblGrid>
              <a:tr h="449047">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US" sz="1200" b="1" i="0" dirty="0">
                          <a:solidFill>
                            <a:schemeClr val="tx1"/>
                          </a:solidFill>
                          <a:effectLst/>
                          <a:latin typeface="Arial" panose="020B0604020202020204" pitchFamily="34" charset="0"/>
                          <a:cs typeface="Arial" panose="020B0604020202020204" pitchFamily="34" charset="0"/>
                        </a:rPr>
                        <a:t>Action Required</a:t>
                      </a:r>
                      <a:endParaRPr lang="en-US" sz="110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855320916"/>
                  </a:ext>
                </a:extLst>
              </a:tr>
              <a:tr h="353177">
                <a:tc gridSpan="2">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ARTERIAL THROMBOEMBOLIC EVENT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200" b="1" dirty="0">
                        <a:solidFill>
                          <a:srgbClr val="FF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3683378"/>
                  </a:ext>
                </a:extLst>
              </a:tr>
              <a:tr h="440513">
                <a:tc>
                  <a:txBody>
                    <a:bodyPr/>
                    <a:lstStyle/>
                    <a:p>
                      <a:pPr algn="l"/>
                      <a:r>
                        <a:rPr lang="en-US" sz="1200" b="1" dirty="0">
                          <a:effectLst/>
                          <a:latin typeface="Arial" panose="020B0604020202020204" pitchFamily="34" charset="0"/>
                          <a:cs typeface="Arial" panose="020B0604020202020204" pitchFamily="34" charset="0"/>
                        </a:rPr>
                        <a:t>Any Grade</a:t>
                      </a:r>
                      <a:endParaRPr lang="en-US"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New onset, worsening, or unstable angina, myocardial infarction, transient ischemic attack, cerebrovascular accident, and any other arterial thromboembolic event. 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1785446"/>
                  </a:ext>
                </a:extLst>
              </a:tr>
              <a:tr h="265901">
                <a:tc gridSpan="2">
                  <a:txBody>
                    <a:bodyPr/>
                    <a:lstStyle/>
                    <a:p>
                      <a:pPr algn="l"/>
                      <a:r>
                        <a:rPr lang="en-US" sz="1200" b="1" dirty="0">
                          <a:solidFill>
                            <a:srgbClr val="FF0000"/>
                          </a:solidFill>
                          <a:effectLst/>
                          <a:latin typeface="Arial" panose="020B0604020202020204" pitchFamily="34" charset="0"/>
                          <a:cs typeface="Arial" panose="020B0604020202020204" pitchFamily="34" charset="0"/>
                        </a:rPr>
                        <a:t>CONGESTIVE HEART FAILURE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181857"/>
                  </a:ext>
                </a:extLst>
              </a:tr>
              <a:tr h="299370">
                <a:tc>
                  <a:txBody>
                    <a:bodyPr/>
                    <a:lstStyle/>
                    <a:p>
                      <a:pPr algn="l"/>
                      <a:r>
                        <a:rPr lang="en-US" sz="1200" b="1" dirty="0">
                          <a:effectLst/>
                          <a:latin typeface="Arial" panose="020B0604020202020204" pitchFamily="34" charset="0"/>
                          <a:cs typeface="Arial" panose="020B0604020202020204" pitchFamily="34" charset="0"/>
                        </a:rPr>
                        <a:t>Grade 1-2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IN" sz="1200" dirty="0">
                          <a:latin typeface="Arial" panose="020B0604020202020204" pitchFamily="34" charset="0"/>
                          <a:cs typeface="Arial" panose="020B0604020202020204" pitchFamily="34" charset="0"/>
                        </a:rPr>
                        <a:t>No dose modification required.</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4949352"/>
                  </a:ext>
                </a:extLst>
              </a:tr>
              <a:tr h="286979">
                <a:tc>
                  <a:txBody>
                    <a:bodyPr/>
                    <a:lstStyle/>
                    <a:p>
                      <a:pPr algn="l"/>
                      <a:r>
                        <a:rPr lang="en-US" sz="1200" b="1" dirty="0">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dirty="0">
                          <a:latin typeface="Arial" panose="020B0604020202020204" pitchFamily="34" charset="0"/>
                          <a:cs typeface="Arial" panose="020B0604020202020204" pitchFamily="34" charset="0"/>
                        </a:rPr>
                        <a:t>Hold bevacizumab until resolution to Grade ≤ 1.</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5373962"/>
                  </a:ext>
                </a:extLst>
              </a:tr>
              <a:tr h="354379">
                <a:tc>
                  <a:txBody>
                    <a:bodyPr/>
                    <a:lstStyle/>
                    <a:p>
                      <a:pPr algn="l"/>
                      <a:r>
                        <a:rPr lang="en-US" sz="1200" b="1" dirty="0">
                          <a:effectLst/>
                          <a:latin typeface="Arial" panose="020B0604020202020204" pitchFamily="34" charset="0"/>
                          <a:cs typeface="Arial" panose="020B0604020202020204" pitchFamily="34" charset="0"/>
                        </a:rPr>
                        <a:t>Grade 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7517907"/>
                  </a:ext>
                </a:extLst>
              </a:tr>
              <a:tr h="365443">
                <a:tc gridSpan="2">
                  <a:txBody>
                    <a:bodyPr/>
                    <a:lstStyle/>
                    <a:p>
                      <a:pPr algn="l"/>
                      <a:r>
                        <a:rPr lang="en-US" sz="1200" b="1" dirty="0">
                          <a:solidFill>
                            <a:srgbClr val="C00000"/>
                          </a:solidFill>
                          <a:effectLst/>
                          <a:latin typeface="Arial" panose="020B0604020202020204" pitchFamily="34" charset="0"/>
                          <a:cs typeface="Arial" panose="020B0604020202020204" pitchFamily="34" charset="0"/>
                        </a:rPr>
                        <a:t>PROTEINURIA</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just">
                        <a:buFont typeface="Arial" panose="020B0604020202020204" pitchFamily="34" charset="0"/>
                        <a:buNone/>
                      </a:pP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1854768"/>
                  </a:ext>
                </a:extLst>
              </a:tr>
              <a:tr h="320373">
                <a:tc>
                  <a:txBody>
                    <a:bodyPr/>
                    <a:lstStyle/>
                    <a:p>
                      <a:pPr algn="l"/>
                      <a:r>
                        <a:rPr lang="en-US" sz="1200" b="1" dirty="0">
                          <a:effectLst/>
                          <a:latin typeface="Arial" panose="020B0604020202020204" pitchFamily="34" charset="0"/>
                          <a:cs typeface="Arial" panose="020B0604020202020204" pitchFamily="34" charset="0"/>
                        </a:rPr>
                        <a:t>Grade 1-2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No dose modification required.</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81711"/>
                  </a:ext>
                </a:extLst>
              </a:tr>
              <a:tr h="360420">
                <a:tc>
                  <a:txBody>
                    <a:bodyPr/>
                    <a:lstStyle/>
                    <a:p>
                      <a:pPr algn="l"/>
                      <a:r>
                        <a:rPr lang="en-US" sz="1200" b="1" dirty="0">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latin typeface="Arial" panose="020B0604020202020204" pitchFamily="34" charset="0"/>
                          <a:cs typeface="Arial" panose="020B0604020202020204" pitchFamily="34" charset="0"/>
                        </a:rPr>
                        <a:t>Hold bevacizumab treatment until &lt; Grade 2, as  determined by either 24 hr collection &lt; 2.0 g</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4776070"/>
                  </a:ext>
                </a:extLst>
              </a:tr>
              <a:tr h="472682">
                <a:tc>
                  <a:txBody>
                    <a:bodyPr/>
                    <a:lstStyle/>
                    <a:p>
                      <a:pPr algn="l"/>
                      <a:r>
                        <a:rPr lang="en-US" sz="1200" b="1" dirty="0">
                          <a:effectLst/>
                          <a:latin typeface="Arial" panose="020B0604020202020204" pitchFamily="34" charset="0"/>
                          <a:cs typeface="Arial" panose="020B0604020202020204" pitchFamily="34" charset="0"/>
                        </a:rPr>
                        <a:t>Grade 4 </a:t>
                      </a:r>
                      <a:r>
                        <a:rPr lang="en-US" sz="1200" b="0" dirty="0">
                          <a:effectLst/>
                          <a:latin typeface="Arial" panose="020B0604020202020204" pitchFamily="34" charset="0"/>
                          <a:cs typeface="Arial" panose="020B0604020202020204" pitchFamily="34" charset="0"/>
                        </a:rPr>
                        <a:t>(nephrotic syndrome)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7156662"/>
                  </a:ext>
                </a:extLst>
              </a:tr>
              <a:tr h="380137">
                <a:tc gridSpan="2">
                  <a:txBody>
                    <a:bodyPr/>
                    <a:lstStyle/>
                    <a:p>
                      <a:pPr algn="l"/>
                      <a:r>
                        <a:rPr lang="en-US" sz="1200" b="1" dirty="0">
                          <a:solidFill>
                            <a:srgbClr val="FF0000"/>
                          </a:solidFill>
                          <a:effectLst/>
                          <a:latin typeface="Arial" panose="020B0604020202020204" pitchFamily="34" charset="0"/>
                          <a:cs typeface="Arial" panose="020B0604020202020204" pitchFamily="34" charset="0"/>
                        </a:rPr>
                        <a:t>GI PERFORATION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0488150"/>
                  </a:ext>
                </a:extLst>
              </a:tr>
              <a:tr h="472682">
                <a:tc>
                  <a:txBody>
                    <a:bodyPr/>
                    <a:lstStyle/>
                    <a:p>
                      <a:pPr algn="l"/>
                      <a:r>
                        <a:rPr lang="en-US" sz="1200" b="1" dirty="0">
                          <a:solidFill>
                            <a:schemeClr val="tx1"/>
                          </a:solidFill>
                          <a:effectLst/>
                          <a:latin typeface="Arial" panose="020B0604020202020204" pitchFamily="34" charset="0"/>
                          <a:cs typeface="Arial" panose="020B0604020202020204" pitchFamily="34" charset="0"/>
                        </a:rPr>
                        <a:t>Any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2209821"/>
                  </a:ext>
                </a:extLst>
              </a:tr>
            </a:tbl>
          </a:graphicData>
        </a:graphic>
      </p:graphicFrame>
      <p:sp>
        <p:nvSpPr>
          <p:cNvPr id="6" name="TextBox 5">
            <a:extLst>
              <a:ext uri="{FF2B5EF4-FFF2-40B4-BE49-F238E27FC236}">
                <a16:creationId xmlns:a16="http://schemas.microsoft.com/office/drawing/2014/main" id="{43846C3D-E6F2-04A7-4CD2-3DA2C3003733}"/>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2983136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D76EA9-E448-C143-29FE-EBC090A45A2D}"/>
              </a:ext>
            </a:extLst>
          </p:cNvPr>
          <p:cNvSpPr txBox="1"/>
          <p:nvPr/>
        </p:nvSpPr>
        <p:spPr>
          <a:xfrm>
            <a:off x="83127" y="350882"/>
            <a:ext cx="3990109" cy="646331"/>
          </a:xfrm>
          <a:prstGeom prst="rect">
            <a:avLst/>
          </a:prstGeom>
          <a:noFill/>
        </p:spPr>
        <p:txBody>
          <a:bodyPr wrap="square">
            <a:spAutoFit/>
          </a:bodyPr>
          <a:lstStyle/>
          <a:p>
            <a:r>
              <a:rPr kumimoji="0" lang="en-US" sz="3600" b="1" i="0" u="sng"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Dose Adjustment </a:t>
            </a:r>
            <a:endParaRPr lang="en-IN" sz="3600" b="1" u="sng"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417CBB3-6843-335A-3CC7-F9EDD2E213F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graphicFrame>
        <p:nvGraphicFramePr>
          <p:cNvPr id="5" name="Table 4">
            <a:extLst>
              <a:ext uri="{FF2B5EF4-FFF2-40B4-BE49-F238E27FC236}">
                <a16:creationId xmlns:a16="http://schemas.microsoft.com/office/drawing/2014/main" id="{6354CFF1-D216-46E6-A354-D3E6B9A9529D}"/>
              </a:ext>
            </a:extLst>
          </p:cNvPr>
          <p:cNvGraphicFramePr>
            <a:graphicFrameLocks noGrp="1"/>
          </p:cNvGraphicFramePr>
          <p:nvPr>
            <p:extLst>
              <p:ext uri="{D42A27DB-BD31-4B8C-83A1-F6EECF244321}">
                <p14:modId xmlns:p14="http://schemas.microsoft.com/office/powerpoint/2010/main" val="2800503614"/>
              </p:ext>
            </p:extLst>
          </p:nvPr>
        </p:nvGraphicFramePr>
        <p:xfrm>
          <a:off x="92363" y="1265568"/>
          <a:ext cx="12007274" cy="4923844"/>
        </p:xfrm>
        <a:graphic>
          <a:graphicData uri="http://schemas.openxmlformats.org/drawingml/2006/table">
            <a:tbl>
              <a:tblPr firstRow="1" bandRow="1"/>
              <a:tblGrid>
                <a:gridCol w="3297495">
                  <a:extLst>
                    <a:ext uri="{9D8B030D-6E8A-4147-A177-3AD203B41FA5}">
                      <a16:colId xmlns:a16="http://schemas.microsoft.com/office/drawing/2014/main" val="3973694909"/>
                    </a:ext>
                  </a:extLst>
                </a:gridCol>
                <a:gridCol w="8709779">
                  <a:extLst>
                    <a:ext uri="{9D8B030D-6E8A-4147-A177-3AD203B41FA5}">
                      <a16:colId xmlns:a16="http://schemas.microsoft.com/office/drawing/2014/main" val="2353601980"/>
                    </a:ext>
                  </a:extLst>
                </a:gridCol>
              </a:tblGrid>
              <a:tr h="425762">
                <a:tc>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en-US" sz="1200" b="1" i="0" dirty="0">
                          <a:solidFill>
                            <a:schemeClr val="tx1"/>
                          </a:solidFill>
                          <a:effectLst/>
                          <a:latin typeface="Arial" panose="020B0604020202020204" pitchFamily="34" charset="0"/>
                          <a:cs typeface="Arial" panose="020B0604020202020204" pitchFamily="34" charset="0"/>
                        </a:rPr>
                        <a:t>Action Required</a:t>
                      </a:r>
                      <a:endParaRPr lang="en-US" sz="110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855320916"/>
                  </a:ext>
                </a:extLst>
              </a:tr>
              <a:tr h="433232">
                <a:tc gridSpan="2">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FISTULA</a:t>
                      </a:r>
                    </a:p>
                    <a:p>
                      <a:pPr algn="l"/>
                      <a:r>
                        <a:rPr lang="en-US" sz="1100" b="0" dirty="0">
                          <a:solidFill>
                            <a:srgbClr val="FF0000"/>
                          </a:solidFill>
                          <a:effectLst/>
                          <a:latin typeface="Arial" panose="020B0604020202020204" pitchFamily="34" charset="0"/>
                          <a:cs typeface="Arial" panose="020B0604020202020204" pitchFamily="34" charset="0"/>
                        </a:rPr>
                        <a:t>(Patients should be closely evaluated at Screening and monitored regularly on an ongoing basis for any emergent Severe and/or persistent Esophagitis, Esophageal Pain and/or dysphagia)</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US" sz="1200" b="1" dirty="0">
                        <a:solidFill>
                          <a:srgbClr val="FF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3683378"/>
                  </a:ext>
                </a:extLst>
              </a:tr>
              <a:tr h="301448">
                <a:tc>
                  <a:txBody>
                    <a:bodyPr/>
                    <a:lstStyle/>
                    <a:p>
                      <a:pPr algn="l"/>
                      <a:r>
                        <a:rPr lang="en-US" sz="1200" b="1" dirty="0">
                          <a:effectLst/>
                          <a:latin typeface="Arial" panose="020B0604020202020204" pitchFamily="34" charset="0"/>
                          <a:cs typeface="Arial" panose="020B0604020202020204" pitchFamily="34" charset="0"/>
                        </a:rPr>
                        <a:t>Any grade (TE fistula)</a:t>
                      </a:r>
                      <a:endParaRPr lang="en-US"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1785446"/>
                  </a:ext>
                </a:extLst>
              </a:tr>
              <a:tr h="268903">
                <a:tc>
                  <a:txBody>
                    <a:bodyPr/>
                    <a:lstStyle/>
                    <a:p>
                      <a:pPr algn="l"/>
                      <a:r>
                        <a:rPr lang="en-US" sz="1200" b="1" dirty="0">
                          <a:effectLst/>
                          <a:latin typeface="Arial" panose="020B0604020202020204" pitchFamily="34" charset="0"/>
                          <a:cs typeface="Arial" panose="020B0604020202020204" pitchFamily="34" charset="0"/>
                        </a:rPr>
                        <a:t>Grade 4 fistula</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0107992"/>
                  </a:ext>
                </a:extLst>
              </a:tr>
              <a:tr h="268903">
                <a:tc gridSpan="2">
                  <a:txBody>
                    <a:bodyPr/>
                    <a:lstStyle/>
                    <a:p>
                      <a:pPr algn="l"/>
                      <a:r>
                        <a:rPr lang="en-US" sz="1200" b="1" dirty="0">
                          <a:solidFill>
                            <a:srgbClr val="FF0000"/>
                          </a:solidFill>
                          <a:effectLst/>
                          <a:latin typeface="Arial" panose="020B0604020202020204" pitchFamily="34" charset="0"/>
                          <a:cs typeface="Arial" panose="020B0604020202020204" pitchFamily="34" charset="0"/>
                        </a:rPr>
                        <a:t>BOWEL OBSTRUCTION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181857"/>
                  </a:ext>
                </a:extLst>
              </a:tr>
              <a:tr h="276101">
                <a:tc>
                  <a:txBody>
                    <a:bodyPr/>
                    <a:lstStyle/>
                    <a:p>
                      <a:pPr algn="l"/>
                      <a:r>
                        <a:rPr lang="en-US" sz="1200" b="1" dirty="0">
                          <a:effectLst/>
                          <a:latin typeface="Arial" panose="020B0604020202020204" pitchFamily="34" charset="0"/>
                          <a:cs typeface="Arial" panose="020B0604020202020204" pitchFamily="34" charset="0"/>
                        </a:rPr>
                        <a:t>Grade 1</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dirty="0">
                          <a:latin typeface="Arial" panose="020B0604020202020204" pitchFamily="34" charset="0"/>
                          <a:cs typeface="Arial" panose="020B0604020202020204" pitchFamily="34" charset="0"/>
                        </a:rPr>
                        <a:t>Continue patient on study for partial obstruction NOT requiring medical intervention.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4949352"/>
                  </a:ext>
                </a:extLst>
              </a:tr>
              <a:tr h="268903">
                <a:tc>
                  <a:txBody>
                    <a:bodyPr/>
                    <a:lstStyle/>
                    <a:p>
                      <a:pPr algn="l"/>
                      <a:r>
                        <a:rPr lang="en-US" sz="1200" b="1" dirty="0">
                          <a:effectLst/>
                          <a:latin typeface="Arial" panose="020B0604020202020204" pitchFamily="34" charset="0"/>
                          <a:cs typeface="Arial" panose="020B0604020202020204" pitchFamily="34" charset="0"/>
                        </a:rPr>
                        <a:t>Grade 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dirty="0">
                          <a:latin typeface="Arial" panose="020B0604020202020204" pitchFamily="34" charset="0"/>
                          <a:cs typeface="Arial" panose="020B0604020202020204" pitchFamily="34" charset="0"/>
                        </a:rPr>
                        <a:t>Hold bevacizumab for partial obstruction requiring medical intervention. Patient may restart upon complete resolution.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5373962"/>
                  </a:ext>
                </a:extLst>
              </a:tr>
              <a:tr h="448171">
                <a:tc>
                  <a:txBody>
                    <a:bodyPr/>
                    <a:lstStyle/>
                    <a:p>
                      <a:pPr algn="l"/>
                      <a:r>
                        <a:rPr lang="en-US" sz="1200" b="1" dirty="0">
                          <a:effectLst/>
                          <a:latin typeface="Arial" panose="020B0604020202020204" pitchFamily="34" charset="0"/>
                          <a:cs typeface="Arial" panose="020B0604020202020204" pitchFamily="34" charset="0"/>
                        </a:rPr>
                        <a:t>Grade 3-4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n-US" sz="1200" dirty="0">
                          <a:latin typeface="Arial" panose="020B0604020202020204" pitchFamily="34" charset="0"/>
                          <a:cs typeface="Arial" panose="020B0604020202020204" pitchFamily="34" charset="0"/>
                        </a:rPr>
                        <a:t>Hold bevacizumab for complete obstruction. If surgery is necessary, patient may restart bevacizumab after full recovery from surgery, and at investigator’s discretion.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7517907"/>
                  </a:ext>
                </a:extLst>
              </a:tr>
              <a:tr h="448171">
                <a:tc>
                  <a:txBody>
                    <a:bodyPr/>
                    <a:lstStyle/>
                    <a:p>
                      <a:pPr algn="l"/>
                      <a:r>
                        <a:rPr lang="en-US" sz="1200" b="1" dirty="0">
                          <a:effectLst/>
                          <a:latin typeface="Arial" panose="020B0604020202020204" pitchFamily="34" charset="0"/>
                          <a:cs typeface="Arial" panose="020B0604020202020204" pitchFamily="34" charset="0"/>
                        </a:rPr>
                        <a:t>Wound dehiscence Any grade</a:t>
                      </a:r>
                    </a:p>
                    <a:p>
                      <a:pPr algn="l"/>
                      <a:r>
                        <a:rPr lang="en-US" sz="1200" b="0" dirty="0">
                          <a:effectLst/>
                          <a:latin typeface="Arial" panose="020B0604020202020204" pitchFamily="34" charset="0"/>
                          <a:cs typeface="Arial" panose="020B0604020202020204" pitchFamily="34" charset="0"/>
                        </a:rPr>
                        <a:t>(requiring medical or surgical therapy)</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just">
                        <a:buFont typeface="Arial" panose="020B0604020202020204" pitchFamily="34" charset="0"/>
                        <a:buNone/>
                      </a:pPr>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9990727"/>
                  </a:ext>
                </a:extLst>
              </a:tr>
              <a:tr h="317624">
                <a:tc gridSpan="2">
                  <a:txBody>
                    <a:bodyPr/>
                    <a:lstStyle/>
                    <a:p>
                      <a:pPr algn="l"/>
                      <a:r>
                        <a:rPr lang="en-US" sz="1200" b="1" dirty="0">
                          <a:solidFill>
                            <a:srgbClr val="FF0000"/>
                          </a:solidFill>
                          <a:effectLst/>
                          <a:latin typeface="Arial" panose="020B0604020202020204" pitchFamily="34" charset="0"/>
                          <a:cs typeface="Arial" panose="020B0604020202020204" pitchFamily="34" charset="0"/>
                        </a:rPr>
                        <a:t>REVERSIBLE POSTERIOR LEUKOENCEPHALOPATHY</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just">
                        <a:buFont typeface="Arial" panose="020B0604020202020204" pitchFamily="34" charset="0"/>
                        <a:buNone/>
                      </a:pP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1854768"/>
                  </a:ext>
                </a:extLst>
              </a:tr>
              <a:tr h="295471">
                <a:tc>
                  <a:txBody>
                    <a:bodyPr/>
                    <a:lstStyle/>
                    <a:p>
                      <a:pPr algn="l"/>
                      <a:r>
                        <a:rPr lang="en-US" sz="1200" b="1" dirty="0">
                          <a:effectLst/>
                          <a:latin typeface="Arial" panose="020B0604020202020204" pitchFamily="34" charset="0"/>
                          <a:cs typeface="Arial" panose="020B0604020202020204" pitchFamily="34" charset="0"/>
                        </a:rPr>
                        <a:t>Any grade </a:t>
                      </a:r>
                      <a:r>
                        <a:rPr lang="en-US" sz="1200" b="0" dirty="0">
                          <a:effectLst/>
                          <a:latin typeface="Arial" panose="020B0604020202020204" pitchFamily="34" charset="0"/>
                          <a:cs typeface="Arial" panose="020B0604020202020204" pitchFamily="34" charset="0"/>
                        </a:rPr>
                        <a:t>(confirmed by MRI)</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81711"/>
                  </a:ext>
                </a:extLst>
              </a:tr>
              <a:tr h="350590">
                <a:tc gridSpan="2">
                  <a:txBody>
                    <a:bodyPr/>
                    <a:lstStyle/>
                    <a:p>
                      <a:pPr algn="l"/>
                      <a:r>
                        <a:rPr lang="en-US" sz="1200" b="1" dirty="0">
                          <a:solidFill>
                            <a:srgbClr val="FF0000"/>
                          </a:solidFill>
                          <a:effectLst/>
                          <a:latin typeface="Arial" panose="020B0604020202020204" pitchFamily="34" charset="0"/>
                          <a:cs typeface="Arial" panose="020B0604020202020204" pitchFamily="34" charset="0"/>
                        </a:rPr>
                        <a:t>OTHER UNSPECIFIED BEVACIZUMAB-RELATED ADVERSE EVENTS</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0488150"/>
                  </a:ext>
                </a:extLst>
              </a:tr>
              <a:tr h="333009">
                <a:tc>
                  <a:txBody>
                    <a:bodyPr/>
                    <a:lstStyle/>
                    <a:p>
                      <a:pPr algn="l"/>
                      <a:r>
                        <a:rPr lang="en-US" sz="1200" b="1" dirty="0">
                          <a:solidFill>
                            <a:schemeClr val="tx1"/>
                          </a:solidFill>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latin typeface="Arial" panose="020B0604020202020204" pitchFamily="34" charset="0"/>
                          <a:cs typeface="Arial" panose="020B0604020202020204" pitchFamily="34" charset="0"/>
                        </a:rPr>
                        <a:t>Hold bevacizumab until recovery to ≤ Grade 1</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2209821"/>
                  </a:ext>
                </a:extLst>
              </a:tr>
              <a:tr h="435941">
                <a:tc>
                  <a:txBody>
                    <a:bodyPr/>
                    <a:lstStyle/>
                    <a:p>
                      <a:pPr algn="l"/>
                      <a:r>
                        <a:rPr lang="en-US" sz="1200" b="1" dirty="0">
                          <a:solidFill>
                            <a:schemeClr val="tx1"/>
                          </a:solidFill>
                          <a:effectLst/>
                          <a:latin typeface="Arial" panose="020B0604020202020204" pitchFamily="34" charset="0"/>
                          <a:cs typeface="Arial" panose="020B0604020202020204" pitchFamily="34" charset="0"/>
                        </a:rPr>
                        <a:t>Grade 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dirty="0">
                          <a:latin typeface="Arial" panose="020B0604020202020204" pitchFamily="34" charset="0"/>
                          <a:cs typeface="Arial" panose="020B0604020202020204" pitchFamily="34" charset="0"/>
                        </a:rPr>
                        <a:t>Discontinue bevacizumab.</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227448"/>
                  </a:ext>
                </a:extLst>
              </a:tr>
            </a:tbl>
          </a:graphicData>
        </a:graphic>
      </p:graphicFrame>
    </p:spTree>
    <p:extLst>
      <p:ext uri="{BB962C8B-B14F-4D97-AF65-F5344CB8AC3E}">
        <p14:creationId xmlns:p14="http://schemas.microsoft.com/office/powerpoint/2010/main" val="38785969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256491"/>
            <a:ext cx="3990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Dose Adjustment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C4AE2CC9-EBB6-B4E4-B214-032B5D4AF74C}"/>
              </a:ext>
            </a:extLst>
          </p:cNvPr>
          <p:cNvSpPr txBox="1"/>
          <p:nvPr/>
        </p:nvSpPr>
        <p:spPr>
          <a:xfrm>
            <a:off x="83127" y="902822"/>
            <a:ext cx="6012873" cy="36933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Dose Modification for Oxaliplatin and Capecitabine</a:t>
            </a:r>
            <a:endParaRPr kumimoji="0" lang="en-IN" sz="1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graphicFrame>
        <p:nvGraphicFramePr>
          <p:cNvPr id="7" name="Table 6">
            <a:extLst>
              <a:ext uri="{FF2B5EF4-FFF2-40B4-BE49-F238E27FC236}">
                <a16:creationId xmlns:a16="http://schemas.microsoft.com/office/drawing/2014/main" id="{2B12E76A-C669-4401-01DA-410B9860C0B0}"/>
              </a:ext>
            </a:extLst>
          </p:cNvPr>
          <p:cNvGraphicFramePr>
            <a:graphicFrameLocks noGrp="1"/>
          </p:cNvGraphicFramePr>
          <p:nvPr>
            <p:extLst>
              <p:ext uri="{D42A27DB-BD31-4B8C-83A1-F6EECF244321}">
                <p14:modId xmlns:p14="http://schemas.microsoft.com/office/powerpoint/2010/main" val="2335272553"/>
              </p:ext>
            </p:extLst>
          </p:nvPr>
        </p:nvGraphicFramePr>
        <p:xfrm>
          <a:off x="83127" y="1266226"/>
          <a:ext cx="12007274" cy="4716057"/>
        </p:xfrm>
        <a:graphic>
          <a:graphicData uri="http://schemas.openxmlformats.org/drawingml/2006/table">
            <a:tbl>
              <a:tblPr firstRow="1" bandRow="1"/>
              <a:tblGrid>
                <a:gridCol w="2078182">
                  <a:extLst>
                    <a:ext uri="{9D8B030D-6E8A-4147-A177-3AD203B41FA5}">
                      <a16:colId xmlns:a16="http://schemas.microsoft.com/office/drawing/2014/main" val="3973694909"/>
                    </a:ext>
                  </a:extLst>
                </a:gridCol>
                <a:gridCol w="3502959">
                  <a:extLst>
                    <a:ext uri="{9D8B030D-6E8A-4147-A177-3AD203B41FA5}">
                      <a16:colId xmlns:a16="http://schemas.microsoft.com/office/drawing/2014/main" val="699486386"/>
                    </a:ext>
                  </a:extLst>
                </a:gridCol>
                <a:gridCol w="4037197">
                  <a:extLst>
                    <a:ext uri="{9D8B030D-6E8A-4147-A177-3AD203B41FA5}">
                      <a16:colId xmlns:a16="http://schemas.microsoft.com/office/drawing/2014/main" val="2627335201"/>
                    </a:ext>
                  </a:extLst>
                </a:gridCol>
                <a:gridCol w="2388936">
                  <a:extLst>
                    <a:ext uri="{9D8B030D-6E8A-4147-A177-3AD203B41FA5}">
                      <a16:colId xmlns:a16="http://schemas.microsoft.com/office/drawing/2014/main" val="3218673936"/>
                    </a:ext>
                  </a:extLst>
                </a:gridCol>
              </a:tblGrid>
              <a:tr h="317309">
                <a:tc rowSpan="3">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en-US" sz="1100" b="1" i="0">
                          <a:solidFill>
                            <a:srgbClr val="000000"/>
                          </a:solidFill>
                          <a:effectLst/>
                          <a:latin typeface="Arial" panose="020B0604020202020204" pitchFamily="34" charset="0"/>
                          <a:cs typeface="Arial" panose="020B0604020202020204" pitchFamily="34" charset="0"/>
                        </a:rPr>
                        <a:t>During a Cycle</a:t>
                      </a:r>
                      <a:endParaRPr lang="en-US" sz="105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gridSpan="2">
                  <a:txBody>
                    <a:bodyPr/>
                    <a:lstStyle/>
                    <a:p>
                      <a:pPr algn="ctr"/>
                      <a:r>
                        <a:rPr lang="en-US" sz="1100" b="1" i="0" dirty="0">
                          <a:solidFill>
                            <a:srgbClr val="000000"/>
                          </a:solidFill>
                          <a:effectLst/>
                          <a:latin typeface="Arial" panose="020B0604020202020204" pitchFamily="34" charset="0"/>
                          <a:cs typeface="Arial" panose="020B0604020202020204" pitchFamily="34" charset="0"/>
                        </a:rPr>
                        <a:t>Start of a New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en-I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855320916"/>
                  </a:ext>
                </a:extLst>
              </a:tr>
              <a:tr h="522627">
                <a:tc vMerge="1">
                  <a:txBody>
                    <a:bodyPr/>
                    <a:lstStyle/>
                    <a:p>
                      <a:endParaRPr lang="en-IN"/>
                    </a:p>
                  </a:txBody>
                  <a:tcPr/>
                </a:tc>
                <a:tc>
                  <a:txBody>
                    <a:bodyPr/>
                    <a:lstStyle/>
                    <a:p>
                      <a:r>
                        <a:rPr lang="en-US" sz="1100" b="1" i="0" dirty="0">
                          <a:solidFill>
                            <a:srgbClr val="000000"/>
                          </a:solidFill>
                          <a:effectLst/>
                          <a:latin typeface="Arial" panose="020B0604020202020204" pitchFamily="34" charset="0"/>
                          <a:cs typeface="Arial" panose="020B0604020202020204" pitchFamily="34" charset="0"/>
                        </a:rPr>
                        <a:t>Dose Adjustments During a Cycle of Therapy</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gridSpan="2">
                  <a:txBody>
                    <a:bodyPr/>
                    <a:lstStyle/>
                    <a:p>
                      <a:pPr algn="l"/>
                      <a:r>
                        <a:rPr lang="en-US" sz="1100" b="1" i="0" dirty="0">
                          <a:solidFill>
                            <a:srgbClr val="000000"/>
                          </a:solidFill>
                          <a:effectLst/>
                          <a:latin typeface="Arial" panose="020B0604020202020204" pitchFamily="34" charset="0"/>
                          <a:cs typeface="Arial" panose="020B0604020202020204" pitchFamily="34" charset="0"/>
                        </a:rPr>
                        <a:t>Dose Adjustments at the Start of Subsequent Cycles of Therapy (Change from previous cycle’s starting dose based upon maximum toxicity encountered in the previous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en-I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403843322"/>
                  </a:ext>
                </a:extLst>
              </a:tr>
              <a:tr h="317309">
                <a:tc vMerge="1">
                  <a:txBody>
                    <a:bodyPr/>
                    <a:lstStyle/>
                    <a:p>
                      <a:endParaRPr lang="en-IN"/>
                    </a:p>
                  </a:txBody>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Oxaliplatin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98319763"/>
                  </a:ext>
                </a:extLst>
              </a:tr>
              <a:tr h="373305">
                <a:tc gridSpan="4">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HEMATOLOGICAL TOXICITY (EXCEPT ANEMIA) </a:t>
                      </a:r>
                      <a:r>
                        <a:rPr lang="en-US" sz="1400" b="1" dirty="0">
                          <a:solidFill>
                            <a:srgbClr val="FF0000"/>
                          </a:solidFill>
                          <a:effectLst/>
                          <a:latin typeface="Times New Roman" panose="02020603050405020304" pitchFamily="18" charset="0"/>
                          <a:cs typeface="Times New Roman" panose="02020603050405020304" pitchFamily="18" charset="0"/>
                        </a:rPr>
                        <a:t>*</a:t>
                      </a:r>
                      <a:endParaRPr lang="en-US" sz="1200" b="1" dirty="0">
                        <a:solidFill>
                          <a:srgbClr val="FF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a:p>
                  </a:txBody>
                  <a:tcPr/>
                </a:tc>
                <a:tc hMerge="1">
                  <a:txBody>
                    <a:bodyPr/>
                    <a:lstStyle/>
                    <a:p>
                      <a:endParaRPr lang="en-I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I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490942253"/>
                  </a:ext>
                </a:extLst>
              </a:tr>
              <a:tr h="717664">
                <a:tc>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IN" sz="1200" b="1" dirty="0">
                          <a:effectLst/>
                          <a:latin typeface="Arial" panose="020B0604020202020204" pitchFamily="34" charset="0"/>
                          <a:cs typeface="Arial" panose="020B0604020202020204" pitchFamily="34" charset="0"/>
                        </a:rPr>
                        <a:t>Grade 1 or 2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200" b="0" i="0">
                          <a:solidFill>
                            <a:srgbClr val="000000"/>
                          </a:solidFill>
                          <a:effectLst/>
                          <a:latin typeface="Arial" panose="020B0604020202020204" pitchFamily="34" charset="0"/>
                          <a:cs typeface="Arial" panose="020B0604020202020204" pitchFamily="34" charset="0"/>
                        </a:rPr>
                        <a:t>Maintain Dose</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b="0" i="0" dirty="0">
                          <a:solidFill>
                            <a:srgbClr val="000000"/>
                          </a:solidFill>
                          <a:effectLst/>
                          <a:latin typeface="Arial" panose="020B0604020202020204" pitchFamily="34" charset="0"/>
                          <a:cs typeface="Arial" panose="020B0604020202020204" pitchFamily="34" charset="0"/>
                        </a:rPr>
                        <a:t>Maintain Dose</a:t>
                      </a:r>
                      <a:endParaRPr lang="en-IN" sz="2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b="0" i="0" dirty="0">
                          <a:solidFill>
                            <a:srgbClr val="000000"/>
                          </a:solidFill>
                          <a:effectLst/>
                          <a:latin typeface="Arial" panose="020B0604020202020204" pitchFamily="34" charset="0"/>
                          <a:cs typeface="Arial" panose="020B0604020202020204" pitchFamily="34" charset="0"/>
                        </a:rPr>
                        <a:t>Maintain Dose</a:t>
                      </a:r>
                      <a:endParaRPr lang="en-IN" sz="2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5258822"/>
                  </a:ext>
                </a:extLst>
              </a:tr>
              <a:tr h="675978">
                <a:tc>
                  <a:txBody>
                    <a:bodyPr/>
                    <a:lstStyle/>
                    <a:p>
                      <a:pPr algn="l"/>
                      <a:r>
                        <a:rPr lang="en-IN" sz="1200" b="1" dirty="0">
                          <a:effectLst/>
                          <a:latin typeface="Arial" panose="020B0604020202020204" pitchFamily="34" charset="0"/>
                          <a:cs typeface="Arial" panose="020B0604020202020204" pitchFamily="34" charset="0"/>
                        </a:rPr>
                        <a:t>Grade 3 or 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effectLst/>
                          <a:latin typeface="Arial" panose="020B0604020202020204" pitchFamily="34" charset="0"/>
                          <a:cs typeface="Arial" panose="020B0604020202020204" pitchFamily="34" charset="0"/>
                        </a:rPr>
                        <a:t>Interrupt until grade 0-1, then continue with</a:t>
                      </a:r>
                    </a:p>
                    <a:p>
                      <a:r>
                        <a:rPr lang="en-US" sz="1200" dirty="0">
                          <a:effectLst/>
                          <a:latin typeface="Arial" panose="020B0604020202020204" pitchFamily="34" charset="0"/>
                          <a:cs typeface="Arial" panose="020B0604020202020204" pitchFamily="34" charset="0"/>
                        </a:rPr>
                        <a:t>unchanged dose</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a:effectLst/>
                          <a:latin typeface="Arial" panose="020B0604020202020204" pitchFamily="34" charset="0"/>
                          <a:cs typeface="Arial" panose="020B0604020202020204" pitchFamily="34" charset="0"/>
                        </a:rPr>
                        <a:t>Maintain Dose</a:t>
                      </a:r>
                      <a:endParaRPr lang="en-IN" sz="12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b="0" i="0" dirty="0">
                          <a:solidFill>
                            <a:srgbClr val="000000"/>
                          </a:solidFill>
                          <a:effectLst/>
                          <a:latin typeface="Arial" panose="020B0604020202020204" pitchFamily="34" charset="0"/>
                          <a:cs typeface="Arial" panose="020B0604020202020204" pitchFamily="34" charset="0"/>
                        </a:rPr>
                        <a:t>Reduce One Dose Level</a:t>
                      </a:r>
                      <a:endParaRPr lang="en-IN" sz="12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734995"/>
                  </a:ext>
                </a:extLst>
              </a:tr>
              <a:tr h="783941">
                <a:tc>
                  <a:txBody>
                    <a:bodyPr/>
                    <a:lstStyle/>
                    <a:p>
                      <a:pPr algn="l"/>
                      <a:r>
                        <a:rPr lang="it-IT" sz="1200" b="0" dirty="0">
                          <a:effectLst/>
                          <a:latin typeface="Arial" panose="020B0604020202020204" pitchFamily="34" charset="0"/>
                          <a:cs typeface="Arial" panose="020B0604020202020204" pitchFamily="34" charset="0"/>
                        </a:rPr>
                        <a:t>Febrile neutropenia</a:t>
                      </a:r>
                    </a:p>
                    <a:p>
                      <a:pPr algn="l"/>
                      <a:r>
                        <a:rPr lang="it-IT" sz="1200" b="1" dirty="0">
                          <a:effectLst/>
                          <a:latin typeface="Arial" panose="020B0604020202020204" pitchFamily="34" charset="0"/>
                          <a:cs typeface="Arial" panose="020B0604020202020204" pitchFamily="34" charset="0"/>
                        </a:rPr>
                        <a:t>(Grade 3 or 4)</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effectLst/>
                          <a:latin typeface="Arial" panose="020B0604020202020204" pitchFamily="34" charset="0"/>
                          <a:cs typeface="Arial" panose="020B0604020202020204" pitchFamily="34" charset="0"/>
                        </a:rPr>
                        <a:t>Interrupt until clinical resolution, in the investigator’s opinion, then dose reduce by one dose level.</a:t>
                      </a:r>
                      <a:endParaRPr lang="en-IN" sz="1200" b="1"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effectLst/>
                          <a:latin typeface="Arial" panose="020B0604020202020204" pitchFamily="34" charset="0"/>
                          <a:cs typeface="Arial" panose="020B0604020202020204" pitchFamily="34" charset="0"/>
                        </a:rPr>
                        <a:t>Reduce One Dose Level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effectLst/>
                          <a:latin typeface="Arial" panose="020B0604020202020204" pitchFamily="34" charset="0"/>
                          <a:cs typeface="Arial" panose="020B0604020202020204" pitchFamily="34" charset="0"/>
                        </a:rPr>
                        <a:t>Reduce One Dose Level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6198382"/>
                  </a:ext>
                </a:extLst>
              </a:tr>
              <a:tr h="1007924">
                <a:tc>
                  <a:txBody>
                    <a:bodyPr/>
                    <a:lstStyle/>
                    <a:p>
                      <a:pPr algn="l"/>
                      <a:r>
                        <a:rPr lang="en-US" sz="1200" b="1" dirty="0">
                          <a:effectLst/>
                          <a:latin typeface="Arial" panose="020B0604020202020204" pitchFamily="34" charset="0"/>
                          <a:cs typeface="Arial" panose="020B0604020202020204" pitchFamily="34" charset="0"/>
                        </a:rPr>
                        <a:t>Grade 2</a:t>
                      </a:r>
                    </a:p>
                    <a:p>
                      <a:pPr algn="l"/>
                      <a:r>
                        <a:rPr lang="en-US" sz="1200" b="0" dirty="0">
                          <a:effectLst/>
                          <a:latin typeface="Arial" panose="020B0604020202020204" pitchFamily="34" charset="0"/>
                          <a:cs typeface="Arial" panose="020B0604020202020204" pitchFamily="34" charset="0"/>
                        </a:rPr>
                        <a:t>thrombocytopenia not recovered to ≤grade 1 by Day 28</a:t>
                      </a:r>
                      <a:endParaRPr lang="en-IN"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IN" sz="1200" b="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effectLst/>
                          <a:latin typeface="Arial" panose="020B0604020202020204" pitchFamily="34" charset="0"/>
                          <a:cs typeface="Arial" panose="020B0604020202020204" pitchFamily="34" charset="0"/>
                        </a:rPr>
                        <a:t>Maintain Dose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effectLst/>
                          <a:latin typeface="Arial" panose="020B0604020202020204" pitchFamily="34" charset="0"/>
                          <a:cs typeface="Arial" panose="020B0604020202020204" pitchFamily="34" charset="0"/>
                        </a:rPr>
                        <a:t>Upon recovery, treat at one dose level reduction</a:t>
                      </a:r>
                      <a:endParaRPr lang="en-IN" sz="12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594386"/>
                  </a:ext>
                </a:extLst>
              </a:tr>
            </a:tbl>
          </a:graphicData>
        </a:graphic>
      </p:graphicFrame>
      <p:sp>
        <p:nvSpPr>
          <p:cNvPr id="5" name="TextBox 4">
            <a:extLst>
              <a:ext uri="{FF2B5EF4-FFF2-40B4-BE49-F238E27FC236}">
                <a16:creationId xmlns:a16="http://schemas.microsoft.com/office/drawing/2014/main" id="{97EEACC8-4613-4228-EF78-85DCC28E6E0A}"/>
              </a:ext>
            </a:extLst>
          </p:cNvPr>
          <p:cNvSpPr txBox="1"/>
          <p:nvPr/>
        </p:nvSpPr>
        <p:spPr>
          <a:xfrm>
            <a:off x="11096213" y="6189761"/>
            <a:ext cx="99418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Cont’d..</a:t>
            </a:r>
          </a:p>
        </p:txBody>
      </p:sp>
    </p:spTree>
    <p:extLst>
      <p:ext uri="{BB962C8B-B14F-4D97-AF65-F5344CB8AC3E}">
        <p14:creationId xmlns:p14="http://schemas.microsoft.com/office/powerpoint/2010/main" val="929484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408328"/>
            <a:ext cx="3990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Dose Adjustment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graphicFrame>
        <p:nvGraphicFramePr>
          <p:cNvPr id="7" name="Table 6">
            <a:extLst>
              <a:ext uri="{FF2B5EF4-FFF2-40B4-BE49-F238E27FC236}">
                <a16:creationId xmlns:a16="http://schemas.microsoft.com/office/drawing/2014/main" id="{2B12E76A-C669-4401-01DA-410B9860C0B0}"/>
              </a:ext>
            </a:extLst>
          </p:cNvPr>
          <p:cNvGraphicFramePr>
            <a:graphicFrameLocks noGrp="1"/>
          </p:cNvGraphicFramePr>
          <p:nvPr>
            <p:extLst>
              <p:ext uri="{D42A27DB-BD31-4B8C-83A1-F6EECF244321}">
                <p14:modId xmlns:p14="http://schemas.microsoft.com/office/powerpoint/2010/main" val="1084653505"/>
              </p:ext>
            </p:extLst>
          </p:nvPr>
        </p:nvGraphicFramePr>
        <p:xfrm>
          <a:off x="83127" y="1266226"/>
          <a:ext cx="12007274" cy="4846209"/>
        </p:xfrm>
        <a:graphic>
          <a:graphicData uri="http://schemas.openxmlformats.org/drawingml/2006/table">
            <a:tbl>
              <a:tblPr firstRow="1" bandRow="1"/>
              <a:tblGrid>
                <a:gridCol w="2078182">
                  <a:extLst>
                    <a:ext uri="{9D8B030D-6E8A-4147-A177-3AD203B41FA5}">
                      <a16:colId xmlns:a16="http://schemas.microsoft.com/office/drawing/2014/main" val="3973694909"/>
                    </a:ext>
                  </a:extLst>
                </a:gridCol>
                <a:gridCol w="3502959">
                  <a:extLst>
                    <a:ext uri="{9D8B030D-6E8A-4147-A177-3AD203B41FA5}">
                      <a16:colId xmlns:a16="http://schemas.microsoft.com/office/drawing/2014/main" val="699486386"/>
                    </a:ext>
                  </a:extLst>
                </a:gridCol>
                <a:gridCol w="3406996">
                  <a:extLst>
                    <a:ext uri="{9D8B030D-6E8A-4147-A177-3AD203B41FA5}">
                      <a16:colId xmlns:a16="http://schemas.microsoft.com/office/drawing/2014/main" val="2627335201"/>
                    </a:ext>
                  </a:extLst>
                </a:gridCol>
                <a:gridCol w="3019137">
                  <a:extLst>
                    <a:ext uri="{9D8B030D-6E8A-4147-A177-3AD203B41FA5}">
                      <a16:colId xmlns:a16="http://schemas.microsoft.com/office/drawing/2014/main" val="1839513902"/>
                    </a:ext>
                  </a:extLst>
                </a:gridCol>
              </a:tblGrid>
              <a:tr h="243778">
                <a:tc rowSpan="3">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en-US" sz="1100" b="1" i="0">
                          <a:solidFill>
                            <a:srgbClr val="000000"/>
                          </a:solidFill>
                          <a:effectLst/>
                          <a:latin typeface="Arial" panose="020B0604020202020204" pitchFamily="34" charset="0"/>
                          <a:cs typeface="Arial" panose="020B0604020202020204" pitchFamily="34" charset="0"/>
                        </a:rPr>
                        <a:t>During a Cycle</a:t>
                      </a:r>
                      <a:endParaRPr lang="en-US" sz="105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gridSpan="2">
                  <a:txBody>
                    <a:bodyPr/>
                    <a:lstStyle/>
                    <a:p>
                      <a:pPr algn="ctr"/>
                      <a:r>
                        <a:rPr lang="en-US" sz="1100" b="1" i="0" dirty="0">
                          <a:solidFill>
                            <a:srgbClr val="000000"/>
                          </a:solidFill>
                          <a:effectLst/>
                          <a:latin typeface="Arial" panose="020B0604020202020204" pitchFamily="34" charset="0"/>
                          <a:cs typeface="Arial" panose="020B0604020202020204" pitchFamily="34" charset="0"/>
                        </a:rPr>
                        <a:t>Start of a New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en-IN"/>
                    </a:p>
                  </a:txBody>
                  <a:tcPr/>
                </a:tc>
                <a:extLst>
                  <a:ext uri="{0D108BD9-81ED-4DB2-BD59-A6C34878D82A}">
                    <a16:rowId xmlns:a16="http://schemas.microsoft.com/office/drawing/2014/main" val="1855320916"/>
                  </a:ext>
                </a:extLst>
              </a:tr>
              <a:tr h="401516">
                <a:tc vMerge="1">
                  <a:txBody>
                    <a:bodyPr/>
                    <a:lstStyle/>
                    <a:p>
                      <a:endParaRPr lang="en-IN"/>
                    </a:p>
                  </a:txBody>
                  <a:tcPr/>
                </a:tc>
                <a:tc>
                  <a:txBody>
                    <a:bodyPr/>
                    <a:lstStyle/>
                    <a:p>
                      <a:r>
                        <a:rPr lang="en-US" sz="1100" b="1" i="0" dirty="0">
                          <a:solidFill>
                            <a:srgbClr val="000000"/>
                          </a:solidFill>
                          <a:effectLst/>
                          <a:latin typeface="Arial" panose="020B0604020202020204" pitchFamily="34" charset="0"/>
                          <a:cs typeface="Arial" panose="020B0604020202020204" pitchFamily="34" charset="0"/>
                        </a:rPr>
                        <a:t>Dose Adjustments During a Cycle of Therapy</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gridSpan="2">
                  <a:txBody>
                    <a:bodyPr/>
                    <a:lstStyle/>
                    <a:p>
                      <a:pPr algn="l"/>
                      <a:r>
                        <a:rPr lang="en-US" sz="1100" b="1" i="0" dirty="0">
                          <a:solidFill>
                            <a:srgbClr val="000000"/>
                          </a:solidFill>
                          <a:effectLst/>
                          <a:latin typeface="Arial" panose="020B0604020202020204" pitchFamily="34" charset="0"/>
                          <a:cs typeface="Arial" panose="020B0604020202020204" pitchFamily="34" charset="0"/>
                        </a:rPr>
                        <a:t>Dose Adjustments at the Start of Subsequent Cycles of Therapy (Change from previous cycle’s starting dose based upon maximum toxicity encountered in the previous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en-IN"/>
                    </a:p>
                  </a:txBody>
                  <a:tcPr/>
                </a:tc>
                <a:extLst>
                  <a:ext uri="{0D108BD9-81ED-4DB2-BD59-A6C34878D82A}">
                    <a16:rowId xmlns:a16="http://schemas.microsoft.com/office/drawing/2014/main" val="3403843322"/>
                  </a:ext>
                </a:extLst>
              </a:tr>
              <a:tr h="375538">
                <a:tc vMerge="1">
                  <a:txBody>
                    <a:bodyPr/>
                    <a:lstStyle/>
                    <a:p>
                      <a:endParaRPr lang="en-IN"/>
                    </a:p>
                  </a:txBody>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Oxaliplatin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98319763"/>
                  </a:ext>
                </a:extLst>
              </a:tr>
              <a:tr h="286797">
                <a:tc gridSpan="4">
                  <a:txBody>
                    <a:bodyPr/>
                    <a:lstStyle>
                      <a:lvl1pPr marL="0" algn="l" defTabSz="914400" rtl="0" eaLnBrk="1" latinLnBrk="0" hangingPunct="1">
                        <a:defRPr sz="1800" kern="1200">
                          <a:solidFill>
                            <a:schemeClr val="dk1"/>
                          </a:solidFill>
                          <a:latin typeface="Times New Roman"/>
                        </a:defRPr>
                      </a:lvl1pPr>
                      <a:lvl2pPr marL="457200" algn="l" defTabSz="914400" rtl="0" eaLnBrk="1" latinLnBrk="0" hangingPunct="1">
                        <a:defRPr sz="1800" kern="1200">
                          <a:solidFill>
                            <a:schemeClr val="dk1"/>
                          </a:solidFill>
                          <a:latin typeface="Times New Roman"/>
                        </a:defRPr>
                      </a:lvl2pPr>
                      <a:lvl3pPr marL="914400" algn="l" defTabSz="914400" rtl="0" eaLnBrk="1" latinLnBrk="0" hangingPunct="1">
                        <a:defRPr sz="1800" kern="1200">
                          <a:solidFill>
                            <a:schemeClr val="dk1"/>
                          </a:solidFill>
                          <a:latin typeface="Times New Roman"/>
                        </a:defRPr>
                      </a:lvl3pPr>
                      <a:lvl4pPr marL="1371600" algn="l" defTabSz="914400" rtl="0" eaLnBrk="1" latinLnBrk="0" hangingPunct="1">
                        <a:defRPr sz="1800" kern="1200">
                          <a:solidFill>
                            <a:schemeClr val="dk1"/>
                          </a:solidFill>
                          <a:latin typeface="Times New Roman"/>
                        </a:defRPr>
                      </a:lvl4pPr>
                      <a:lvl5pPr marL="1828800" algn="l" defTabSz="914400" rtl="0" eaLnBrk="1" latinLnBrk="0" hangingPunct="1">
                        <a:defRPr sz="1800" kern="1200">
                          <a:solidFill>
                            <a:schemeClr val="dk1"/>
                          </a:solidFill>
                          <a:latin typeface="Times New Roman"/>
                        </a:defRPr>
                      </a:lvl5pPr>
                      <a:lvl6pPr marL="2286000" algn="l" defTabSz="914400" rtl="0" eaLnBrk="1" latinLnBrk="0" hangingPunct="1">
                        <a:defRPr sz="1800" kern="1200">
                          <a:solidFill>
                            <a:schemeClr val="dk1"/>
                          </a:solidFill>
                          <a:latin typeface="Times New Roman"/>
                        </a:defRPr>
                      </a:lvl6pPr>
                      <a:lvl7pPr marL="2743200" algn="l" defTabSz="914400" rtl="0" eaLnBrk="1" latinLnBrk="0" hangingPunct="1">
                        <a:defRPr sz="1800" kern="1200">
                          <a:solidFill>
                            <a:schemeClr val="dk1"/>
                          </a:solidFill>
                          <a:latin typeface="Times New Roman"/>
                        </a:defRPr>
                      </a:lvl7pPr>
                      <a:lvl8pPr marL="3200400" algn="l" defTabSz="914400" rtl="0" eaLnBrk="1" latinLnBrk="0" hangingPunct="1">
                        <a:defRPr sz="1800" kern="1200">
                          <a:solidFill>
                            <a:schemeClr val="dk1"/>
                          </a:solidFill>
                          <a:latin typeface="Times New Roman"/>
                        </a:defRPr>
                      </a:lvl8pPr>
                      <a:lvl9pPr marL="3657600" algn="l" defTabSz="914400" rtl="0" eaLnBrk="1" latinLnBrk="0" hangingPunct="1">
                        <a:defRPr sz="1800" kern="1200">
                          <a:solidFill>
                            <a:schemeClr val="dk1"/>
                          </a:solidFill>
                          <a:latin typeface="Times New Roman"/>
                        </a:defRPr>
                      </a:lvl9pPr>
                    </a:lstStyle>
                    <a:p>
                      <a:pPr algn="l"/>
                      <a:r>
                        <a:rPr lang="en-US" sz="1200" b="1" dirty="0">
                          <a:solidFill>
                            <a:srgbClr val="FF0000"/>
                          </a:solidFill>
                          <a:effectLst/>
                          <a:latin typeface="Arial" panose="020B0604020202020204" pitchFamily="34" charset="0"/>
                          <a:cs typeface="Arial" panose="020B0604020202020204" pitchFamily="34" charset="0"/>
                        </a:rPr>
                        <a:t>NON-HEMATOLOGICAL TOXICITY EXCEPT FOR ACUTE HYERSENSITIVITY REACTION, HAND-FOOT SYNDROME, GRADE 2 NAUSEA/VOMITING, AND NAIL/SKIN TOXICITIES.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a:p>
                  </a:txBody>
                  <a:tcPr/>
                </a:tc>
                <a:tc hMerge="1">
                  <a:txBody>
                    <a:bodyPr/>
                    <a:lstStyle/>
                    <a:p>
                      <a:endParaRPr lang="en-I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IN"/>
                    </a:p>
                  </a:txBody>
                  <a:tcPr/>
                </a:tc>
                <a:extLst>
                  <a:ext uri="{0D108BD9-81ED-4DB2-BD59-A6C34878D82A}">
                    <a16:rowId xmlns:a16="http://schemas.microsoft.com/office/drawing/2014/main" val="3490942253"/>
                  </a:ext>
                </a:extLst>
              </a:tr>
              <a:tr h="401591">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1</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200" dirty="0">
                          <a:latin typeface="Arial" panose="020B0604020202020204" pitchFamily="34" charset="0"/>
                          <a:cs typeface="Arial" panose="020B0604020202020204" pitchFamily="34" charset="0"/>
                        </a:rPr>
                        <a:t>Maintain Dose</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Maintain Dose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a:latin typeface="Arial" panose="020B0604020202020204" pitchFamily="34" charset="0"/>
                          <a:cs typeface="Arial" panose="020B0604020202020204" pitchFamily="34" charset="0"/>
                        </a:rPr>
                        <a:t>Maintain Dose</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5258822"/>
                  </a:ext>
                </a:extLst>
              </a:tr>
              <a:tr h="196134">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2</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latin typeface="Arial" panose="020B0604020202020204" pitchFamily="34" charset="0"/>
                          <a:cs typeface="Arial" panose="020B0604020202020204" pitchFamily="34" charset="0"/>
                        </a:rPr>
                        <a:t>Interrupt until resolved to grade 0-1 (grade 0/baseline for diarrhea/cramps), then  continue at 100% of dose. If grade 2 toxicity recurs, continue at same dose, or at the discretion of the investigator, one dose level reduction.</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latin typeface="Arial" panose="020B0604020202020204" pitchFamily="34" charset="0"/>
                          <a:cs typeface="Arial" panose="020B0604020202020204" pitchFamily="34" charset="0"/>
                        </a:rPr>
                        <a:t>Treat at 100% of dose, or at the discretion of the investigator, reduce one dose level</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a:latin typeface="Arial" panose="020B0604020202020204" pitchFamily="34" charset="0"/>
                          <a:cs typeface="Arial" panose="020B0604020202020204" pitchFamily="34" charset="0"/>
                        </a:rPr>
                        <a:t>Maintain Dose</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734995"/>
                  </a:ext>
                </a:extLst>
              </a:tr>
              <a:tr h="196134">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dirty="0">
                          <a:solidFill>
                            <a:schemeClr val="tx1"/>
                          </a:solidFill>
                          <a:effectLst/>
                          <a:latin typeface="Arial" panose="020B0604020202020204" pitchFamily="34" charset="0"/>
                          <a:cs typeface="Arial" panose="020B0604020202020204" pitchFamily="34" charset="0"/>
                        </a:rPr>
                        <a:t>Interrupt until resolved to grade 0- 1 (grade</a:t>
                      </a:r>
                    </a:p>
                    <a:p>
                      <a:r>
                        <a:rPr lang="en-US" sz="1200" b="0" dirty="0">
                          <a:solidFill>
                            <a:schemeClr val="tx1"/>
                          </a:solidFill>
                          <a:effectLst/>
                          <a:latin typeface="Arial" panose="020B0604020202020204" pitchFamily="34" charset="0"/>
                          <a:cs typeface="Arial" panose="020B0604020202020204" pitchFamily="34" charset="0"/>
                        </a:rPr>
                        <a:t>0/baseline for diarrhea/cramps), then continue one dose level reduction</a:t>
                      </a:r>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Reduce One Dose Level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a:latin typeface="Arial" panose="020B0604020202020204" pitchFamily="34" charset="0"/>
                          <a:cs typeface="Arial" panose="020B0604020202020204" pitchFamily="34" charset="0"/>
                        </a:rPr>
                        <a:t>Reduce One Dose Level</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1391662"/>
                  </a:ext>
                </a:extLst>
              </a:tr>
              <a:tr h="196134">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4</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dirty="0">
                          <a:solidFill>
                            <a:schemeClr val="tx1"/>
                          </a:solidFill>
                          <a:effectLst/>
                          <a:latin typeface="Arial" panose="020B0604020202020204" pitchFamily="34" charset="0"/>
                          <a:cs typeface="Arial" panose="020B0604020202020204" pitchFamily="34" charset="0"/>
                        </a:rPr>
                        <a:t>Interrupt until resolved to grade 0- 1 (grade 0/baseline for diarrhea/cramps), then continue at one dose level reduction. If it recurs, discontinue</a:t>
                      </a:r>
                    </a:p>
                    <a:p>
                      <a:r>
                        <a:rPr lang="en-US" sz="1200" b="0" dirty="0">
                          <a:solidFill>
                            <a:schemeClr val="tx1"/>
                          </a:solidFill>
                          <a:effectLst/>
                          <a:latin typeface="Arial" panose="020B0604020202020204" pitchFamily="34" charset="0"/>
                          <a:cs typeface="Arial" panose="020B0604020202020204" pitchFamily="34" charset="0"/>
                        </a:rPr>
                        <a:t>treatment.</a:t>
                      </a:r>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Reduce One Dose Level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Reduce One Dose Level</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11819264"/>
                  </a:ext>
                </a:extLst>
              </a:tr>
              <a:tr h="196134">
                <a:tc>
                  <a:txBody>
                    <a:bodyPr/>
                    <a:lstStyle/>
                    <a:p>
                      <a:pPr algn="l"/>
                      <a:r>
                        <a:rPr lang="en-US" sz="1200" b="1" dirty="0">
                          <a:solidFill>
                            <a:schemeClr val="tx1"/>
                          </a:solidFill>
                          <a:effectLst/>
                          <a:latin typeface="Arial" panose="020B0604020202020204" pitchFamily="34" charset="0"/>
                          <a:cs typeface="Arial" panose="020B0604020202020204" pitchFamily="34" charset="0"/>
                        </a:rPr>
                        <a:t>Not recovered to baseline or Grade 1 by Day 28</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latin typeface="Arial" panose="020B0604020202020204" pitchFamily="34" charset="0"/>
                          <a:cs typeface="Arial" panose="020B0604020202020204" pitchFamily="34" charset="0"/>
                        </a:rPr>
                        <a:t>Upon recovery, treat at one dose level reduction. </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latin typeface="Arial" panose="020B0604020202020204" pitchFamily="34" charset="0"/>
                          <a:cs typeface="Arial" panose="020B0604020202020204" pitchFamily="34" charset="0"/>
                        </a:rPr>
                        <a:t>Upon recovery, treat at one dose level reduction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6376271"/>
                  </a:ext>
                </a:extLst>
              </a:tr>
            </a:tbl>
          </a:graphicData>
        </a:graphic>
      </p:graphicFrame>
      <p:sp>
        <p:nvSpPr>
          <p:cNvPr id="5" name="TextBox 4">
            <a:extLst>
              <a:ext uri="{FF2B5EF4-FFF2-40B4-BE49-F238E27FC236}">
                <a16:creationId xmlns:a16="http://schemas.microsoft.com/office/drawing/2014/main" id="{97EEACC8-4613-4228-EF78-85DCC28E6E0A}"/>
              </a:ext>
            </a:extLst>
          </p:cNvPr>
          <p:cNvSpPr txBox="1"/>
          <p:nvPr/>
        </p:nvSpPr>
        <p:spPr>
          <a:xfrm>
            <a:off x="11096213" y="6189761"/>
            <a:ext cx="99418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Cont’d..</a:t>
            </a:r>
          </a:p>
        </p:txBody>
      </p:sp>
    </p:spTree>
    <p:extLst>
      <p:ext uri="{BB962C8B-B14F-4D97-AF65-F5344CB8AC3E}">
        <p14:creationId xmlns:p14="http://schemas.microsoft.com/office/powerpoint/2010/main" val="3336267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408328"/>
            <a:ext cx="3990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Dose Adjustment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graphicFrame>
        <p:nvGraphicFramePr>
          <p:cNvPr id="7" name="Table 6">
            <a:extLst>
              <a:ext uri="{FF2B5EF4-FFF2-40B4-BE49-F238E27FC236}">
                <a16:creationId xmlns:a16="http://schemas.microsoft.com/office/drawing/2014/main" id="{2B12E76A-C669-4401-01DA-410B9860C0B0}"/>
              </a:ext>
            </a:extLst>
          </p:cNvPr>
          <p:cNvGraphicFramePr>
            <a:graphicFrameLocks noGrp="1"/>
          </p:cNvGraphicFramePr>
          <p:nvPr>
            <p:extLst>
              <p:ext uri="{D42A27DB-BD31-4B8C-83A1-F6EECF244321}">
                <p14:modId xmlns:p14="http://schemas.microsoft.com/office/powerpoint/2010/main" val="1084311382"/>
              </p:ext>
            </p:extLst>
          </p:nvPr>
        </p:nvGraphicFramePr>
        <p:xfrm>
          <a:off x="83127" y="1266226"/>
          <a:ext cx="12007274" cy="3470735"/>
        </p:xfrm>
        <a:graphic>
          <a:graphicData uri="http://schemas.openxmlformats.org/drawingml/2006/table">
            <a:tbl>
              <a:tblPr firstRow="1" bandRow="1"/>
              <a:tblGrid>
                <a:gridCol w="2078182">
                  <a:extLst>
                    <a:ext uri="{9D8B030D-6E8A-4147-A177-3AD203B41FA5}">
                      <a16:colId xmlns:a16="http://schemas.microsoft.com/office/drawing/2014/main" val="3973694909"/>
                    </a:ext>
                  </a:extLst>
                </a:gridCol>
                <a:gridCol w="3502959">
                  <a:extLst>
                    <a:ext uri="{9D8B030D-6E8A-4147-A177-3AD203B41FA5}">
                      <a16:colId xmlns:a16="http://schemas.microsoft.com/office/drawing/2014/main" val="699486386"/>
                    </a:ext>
                  </a:extLst>
                </a:gridCol>
                <a:gridCol w="3406996">
                  <a:extLst>
                    <a:ext uri="{9D8B030D-6E8A-4147-A177-3AD203B41FA5}">
                      <a16:colId xmlns:a16="http://schemas.microsoft.com/office/drawing/2014/main" val="2627335201"/>
                    </a:ext>
                  </a:extLst>
                </a:gridCol>
                <a:gridCol w="3019137">
                  <a:extLst>
                    <a:ext uri="{9D8B030D-6E8A-4147-A177-3AD203B41FA5}">
                      <a16:colId xmlns:a16="http://schemas.microsoft.com/office/drawing/2014/main" val="1839513902"/>
                    </a:ext>
                  </a:extLst>
                </a:gridCol>
              </a:tblGrid>
              <a:tr h="261238">
                <a:tc rowSpan="3">
                  <a:txBody>
                    <a:bodyPr/>
                    <a:lstStyle>
                      <a:lvl1pPr marL="0" algn="l" defTabSz="914400" rtl="0" eaLnBrk="1" latinLnBrk="0" hangingPunct="1">
                        <a:defRPr sz="1800" b="1" kern="1200">
                          <a:solidFill>
                            <a:schemeClr val="lt1"/>
                          </a:solidFill>
                          <a:latin typeface="Times New Roman"/>
                        </a:defRPr>
                      </a:lvl1pPr>
                      <a:lvl2pPr marL="457200" algn="l" defTabSz="914400" rtl="0" eaLnBrk="1" latinLnBrk="0" hangingPunct="1">
                        <a:defRPr sz="1800" b="1" kern="1200">
                          <a:solidFill>
                            <a:schemeClr val="lt1"/>
                          </a:solidFill>
                          <a:latin typeface="Times New Roman"/>
                        </a:defRPr>
                      </a:lvl2pPr>
                      <a:lvl3pPr marL="914400" algn="l" defTabSz="914400" rtl="0" eaLnBrk="1" latinLnBrk="0" hangingPunct="1">
                        <a:defRPr sz="1800" b="1" kern="1200">
                          <a:solidFill>
                            <a:schemeClr val="lt1"/>
                          </a:solidFill>
                          <a:latin typeface="Times New Roman"/>
                        </a:defRPr>
                      </a:lvl3pPr>
                      <a:lvl4pPr marL="1371600" algn="l" defTabSz="914400" rtl="0" eaLnBrk="1" latinLnBrk="0" hangingPunct="1">
                        <a:defRPr sz="1800" b="1" kern="1200">
                          <a:solidFill>
                            <a:schemeClr val="lt1"/>
                          </a:solidFill>
                          <a:latin typeface="Times New Roman"/>
                        </a:defRPr>
                      </a:lvl4pPr>
                      <a:lvl5pPr marL="1828800" algn="l" defTabSz="914400" rtl="0" eaLnBrk="1" latinLnBrk="0" hangingPunct="1">
                        <a:defRPr sz="1800" b="1" kern="1200">
                          <a:solidFill>
                            <a:schemeClr val="lt1"/>
                          </a:solidFill>
                          <a:latin typeface="Times New Roman"/>
                        </a:defRPr>
                      </a:lvl5pPr>
                      <a:lvl6pPr marL="2286000" algn="l" defTabSz="914400" rtl="0" eaLnBrk="1" latinLnBrk="0" hangingPunct="1">
                        <a:defRPr sz="1800" b="1" kern="1200">
                          <a:solidFill>
                            <a:schemeClr val="lt1"/>
                          </a:solidFill>
                          <a:latin typeface="Times New Roman"/>
                        </a:defRPr>
                      </a:lvl6pPr>
                      <a:lvl7pPr marL="2743200" algn="l" defTabSz="914400" rtl="0" eaLnBrk="1" latinLnBrk="0" hangingPunct="1">
                        <a:defRPr sz="1800" b="1" kern="1200">
                          <a:solidFill>
                            <a:schemeClr val="lt1"/>
                          </a:solidFill>
                          <a:latin typeface="Times New Roman"/>
                        </a:defRPr>
                      </a:lvl7pPr>
                      <a:lvl8pPr marL="3200400" algn="l" defTabSz="914400" rtl="0" eaLnBrk="1" latinLnBrk="0" hangingPunct="1">
                        <a:defRPr sz="1800" b="1" kern="1200">
                          <a:solidFill>
                            <a:schemeClr val="lt1"/>
                          </a:solidFill>
                          <a:latin typeface="Times New Roman"/>
                        </a:defRPr>
                      </a:lvl8pPr>
                      <a:lvl9pPr marL="3657600" algn="l" defTabSz="914400" rtl="0" eaLnBrk="1" latinLnBrk="0" hangingPunct="1">
                        <a:defRPr sz="1800" b="1" kern="1200">
                          <a:solidFill>
                            <a:schemeClr val="lt1"/>
                          </a:solidFill>
                          <a:latin typeface="Times New Roman"/>
                        </a:defRPr>
                      </a:lvl9pPr>
                    </a:lstStyle>
                    <a:p>
                      <a:pPr algn="ctr"/>
                      <a:r>
                        <a:rPr lang="en-US" sz="1200" b="1" i="0" dirty="0">
                          <a:solidFill>
                            <a:srgbClr val="000000"/>
                          </a:solidFill>
                          <a:effectLst/>
                          <a:latin typeface="Arial" panose="020B0604020202020204" pitchFamily="34" charset="0"/>
                          <a:cs typeface="Arial" panose="020B0604020202020204" pitchFamily="34" charset="0"/>
                        </a:rPr>
                        <a:t>Toxicity Event Severity</a:t>
                      </a:r>
                    </a:p>
                    <a:p>
                      <a:pPr algn="ctr"/>
                      <a:r>
                        <a:rPr lang="en-US" sz="1050" b="1" i="0" dirty="0">
                          <a:solidFill>
                            <a:srgbClr val="000000"/>
                          </a:solidFill>
                          <a:effectLst/>
                          <a:latin typeface="Arial" panose="020B0604020202020204" pitchFamily="34" charset="0"/>
                          <a:cs typeface="Arial" panose="020B0604020202020204" pitchFamily="34" charset="0"/>
                        </a:rPr>
                        <a:t>(NCI CTCAE GRADE)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en-US" sz="1100" b="1" i="0">
                          <a:solidFill>
                            <a:srgbClr val="000000"/>
                          </a:solidFill>
                          <a:effectLst/>
                          <a:latin typeface="Arial" panose="020B0604020202020204" pitchFamily="34" charset="0"/>
                          <a:cs typeface="Arial" panose="020B0604020202020204" pitchFamily="34" charset="0"/>
                        </a:rPr>
                        <a:t>During a Cycle</a:t>
                      </a:r>
                      <a:endParaRPr lang="en-US" sz="1050" b="1" i="0" dirty="0">
                        <a:solidFill>
                          <a:srgbClr val="000000"/>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gridSpan="2">
                  <a:txBody>
                    <a:bodyPr/>
                    <a:lstStyle/>
                    <a:p>
                      <a:pPr algn="ctr"/>
                      <a:r>
                        <a:rPr lang="en-US" sz="1100" b="1" i="0" dirty="0">
                          <a:solidFill>
                            <a:srgbClr val="000000"/>
                          </a:solidFill>
                          <a:effectLst/>
                          <a:latin typeface="Arial" panose="020B0604020202020204" pitchFamily="34" charset="0"/>
                          <a:cs typeface="Arial" panose="020B0604020202020204" pitchFamily="34" charset="0"/>
                        </a:rPr>
                        <a:t>Start of a New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en-IN"/>
                    </a:p>
                  </a:txBody>
                  <a:tcPr/>
                </a:tc>
                <a:extLst>
                  <a:ext uri="{0D108BD9-81ED-4DB2-BD59-A6C34878D82A}">
                    <a16:rowId xmlns:a16="http://schemas.microsoft.com/office/drawing/2014/main" val="1855320916"/>
                  </a:ext>
                </a:extLst>
              </a:tr>
              <a:tr h="401516">
                <a:tc vMerge="1">
                  <a:txBody>
                    <a:bodyPr/>
                    <a:lstStyle/>
                    <a:p>
                      <a:endParaRPr lang="en-IN"/>
                    </a:p>
                  </a:txBody>
                  <a:tcPr/>
                </a:tc>
                <a:tc>
                  <a:txBody>
                    <a:bodyPr/>
                    <a:lstStyle/>
                    <a:p>
                      <a:r>
                        <a:rPr lang="en-US" sz="1100" b="1" i="0" dirty="0">
                          <a:solidFill>
                            <a:srgbClr val="000000"/>
                          </a:solidFill>
                          <a:effectLst/>
                          <a:latin typeface="Arial" panose="020B0604020202020204" pitchFamily="34" charset="0"/>
                          <a:cs typeface="Arial" panose="020B0604020202020204" pitchFamily="34" charset="0"/>
                        </a:rPr>
                        <a:t>Dose Adjustments During a Cycle of Therapy</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gridSpan="2">
                  <a:txBody>
                    <a:bodyPr/>
                    <a:lstStyle/>
                    <a:p>
                      <a:pPr algn="l"/>
                      <a:r>
                        <a:rPr lang="en-US" sz="1100" b="1" i="0" dirty="0">
                          <a:solidFill>
                            <a:srgbClr val="000000"/>
                          </a:solidFill>
                          <a:effectLst/>
                          <a:latin typeface="Arial" panose="020B0604020202020204" pitchFamily="34" charset="0"/>
                          <a:cs typeface="Arial" panose="020B0604020202020204" pitchFamily="34" charset="0"/>
                        </a:rPr>
                        <a:t>Dose Adjustments at the Start of Subsequent Cycles of Therapy (Change from previous cycle’s starting dose based upon maximum toxicity encountered in the previous cycle)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en-IN"/>
                    </a:p>
                  </a:txBody>
                  <a:tcPr/>
                </a:tc>
                <a:extLst>
                  <a:ext uri="{0D108BD9-81ED-4DB2-BD59-A6C34878D82A}">
                    <a16:rowId xmlns:a16="http://schemas.microsoft.com/office/drawing/2014/main" val="3403843322"/>
                  </a:ext>
                </a:extLst>
              </a:tr>
              <a:tr h="375538">
                <a:tc vMerge="1">
                  <a:txBody>
                    <a:bodyPr/>
                    <a:lstStyle/>
                    <a:p>
                      <a:endParaRPr lang="en-IN"/>
                    </a:p>
                  </a:txBody>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endParaRPr lang="en-IN"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Capecitabine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100" b="1" i="0" dirty="0">
                          <a:solidFill>
                            <a:srgbClr val="000000"/>
                          </a:solidFill>
                          <a:effectLst/>
                          <a:latin typeface="Arial" panose="020B0604020202020204" pitchFamily="34" charset="0"/>
                          <a:cs typeface="Arial" panose="020B0604020202020204" pitchFamily="34" charset="0"/>
                        </a:rPr>
                        <a:t>Oxaliplatin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498319763"/>
                  </a:ext>
                </a:extLst>
              </a:tr>
              <a:tr h="401591">
                <a:tc>
                  <a:txBody>
                    <a:bodyPr/>
                    <a:lstStyle/>
                    <a:p>
                      <a:pPr algn="l"/>
                      <a:r>
                        <a:rPr lang="en-US" sz="1200" b="1" dirty="0">
                          <a:solidFill>
                            <a:schemeClr val="tx1"/>
                          </a:solidFill>
                          <a:effectLst/>
                          <a:latin typeface="Arial" panose="020B0604020202020204" pitchFamily="34" charset="0"/>
                          <a:cs typeface="Arial" panose="020B0604020202020204" pitchFamily="34" charset="0"/>
                        </a:rPr>
                        <a:t>Grade 2 nausea and/or</a:t>
                      </a:r>
                    </a:p>
                    <a:p>
                      <a:pPr algn="l"/>
                      <a:r>
                        <a:rPr lang="en-US" sz="1200" b="1" dirty="0">
                          <a:solidFill>
                            <a:schemeClr val="tx1"/>
                          </a:solidFill>
                          <a:effectLst/>
                          <a:latin typeface="Arial" panose="020B0604020202020204" pitchFamily="34" charset="0"/>
                          <a:cs typeface="Arial" panose="020B0604020202020204" pitchFamily="34" charset="0"/>
                        </a:rPr>
                        <a:t>vomiting</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IN" sz="1200" dirty="0">
                          <a:latin typeface="Arial" panose="020B0604020202020204" pitchFamily="34" charset="0"/>
                          <a:cs typeface="Arial" panose="020B0604020202020204" pitchFamily="34" charset="0"/>
                        </a:rPr>
                        <a:t>Maintain dose</a:t>
                      </a:r>
                      <a:r>
                        <a:rPr lang="en-IN" sz="1200" baseline="30000" dirty="0">
                          <a:latin typeface="Arial" panose="020B0604020202020204" pitchFamily="34" charset="0"/>
                          <a:cs typeface="Arial" panose="020B0604020202020204" pitchFamily="34" charset="0"/>
                        </a:rPr>
                        <a:t>#</a:t>
                      </a:r>
                      <a:endParaRPr lang="en-IN" sz="1200" b="1" baseline="3000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Maintain dose</a:t>
                      </a:r>
                      <a:r>
                        <a:rPr lang="en-IN" sz="1200" baseline="30000" dirty="0">
                          <a:latin typeface="Arial" panose="020B0604020202020204" pitchFamily="34" charset="0"/>
                          <a:cs typeface="Arial" panose="020B0604020202020204" pitchFamily="34" charset="0"/>
                        </a:rPr>
                        <a: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dirty="0">
                          <a:latin typeface="Arial" panose="020B0604020202020204" pitchFamily="34" charset="0"/>
                          <a:cs typeface="Arial" panose="020B0604020202020204" pitchFamily="34" charset="0"/>
                        </a:rPr>
                        <a:t>Maintain dose</a:t>
                      </a:r>
                      <a:r>
                        <a:rPr lang="en-IN" sz="1200" baseline="30000" dirty="0">
                          <a:latin typeface="Arial" panose="020B0604020202020204" pitchFamily="34" charset="0"/>
                          <a:cs typeface="Arial" panose="020B0604020202020204" pitchFamily="34" charset="0"/>
                        </a:rPr>
                        <a: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5258822"/>
                  </a:ext>
                </a:extLst>
              </a:tr>
              <a:tr h="310434">
                <a:tc>
                  <a:txBody>
                    <a:bodyPr/>
                    <a:lstStyle/>
                    <a:p>
                      <a:pPr algn="l"/>
                      <a:r>
                        <a:rPr lang="en-US" sz="1200" b="1" dirty="0">
                          <a:solidFill>
                            <a:schemeClr val="tx1"/>
                          </a:solidFill>
                          <a:effectLst/>
                          <a:latin typeface="Arial" panose="020B0604020202020204" pitchFamily="34" charset="0"/>
                          <a:cs typeface="Arial" panose="020B0604020202020204" pitchFamily="34" charset="0"/>
                        </a:rPr>
                        <a:t>Acute Hypersensitivity</a:t>
                      </a:r>
                    </a:p>
                    <a:p>
                      <a:pPr algn="l"/>
                      <a:r>
                        <a:rPr lang="en-US" sz="1200" b="1" dirty="0">
                          <a:solidFill>
                            <a:schemeClr val="tx1"/>
                          </a:solidFill>
                          <a:effectLst/>
                          <a:latin typeface="Arial" panose="020B0604020202020204" pitchFamily="34" charset="0"/>
                          <a:cs typeface="Arial" panose="020B0604020202020204" pitchFamily="34" charset="0"/>
                        </a:rPr>
                        <a:t>Reaction Grade 3 or 4</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lang="en-US" sz="1200" dirty="0">
                          <a:latin typeface="Arial" panose="020B0604020202020204" pitchFamily="34" charset="0"/>
                          <a:cs typeface="Arial" panose="020B0604020202020204" pitchFamily="34" charset="0"/>
                        </a:rPr>
                        <a:t>Discontinue treatment**</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734995"/>
                  </a:ext>
                </a:extLst>
              </a:tr>
              <a:tr h="304119">
                <a:tc gridSpan="4">
                  <a:txBody>
                    <a:bodyPr/>
                    <a:lstStyle/>
                    <a:p>
                      <a:pPr algn="l"/>
                      <a:r>
                        <a:rPr lang="en-IN" sz="1200" b="1" dirty="0">
                          <a:solidFill>
                            <a:srgbClr val="FF0000"/>
                          </a:solidFill>
                          <a:effectLst/>
                          <a:latin typeface="Arial" panose="020B0604020202020204" pitchFamily="34" charset="0"/>
                          <a:cs typeface="Arial" panose="020B0604020202020204" pitchFamily="34" charset="0"/>
                        </a:rPr>
                        <a:t>HAND-FOOT SYNDROME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1391662"/>
                  </a:ext>
                </a:extLst>
              </a:tr>
              <a:tr h="196134">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1</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200" b="0" i="0" dirty="0">
                          <a:solidFill>
                            <a:srgbClr val="000000"/>
                          </a:solidFill>
                          <a:effectLst/>
                          <a:latin typeface="Arial" panose="020B0604020202020204" pitchFamily="34" charset="0"/>
                          <a:cs typeface="Arial" panose="020B0604020202020204" pitchFamily="34" charset="0"/>
                        </a:rPr>
                        <a:t>Maintain dose.</a:t>
                      </a:r>
                      <a:endParaRPr lang="en-IN" sz="2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b="0" i="0" dirty="0">
                          <a:solidFill>
                            <a:srgbClr val="000000"/>
                          </a:solidFill>
                          <a:effectLst/>
                          <a:latin typeface="Arial" panose="020B0604020202020204" pitchFamily="34" charset="0"/>
                          <a:cs typeface="Arial" panose="020B0604020202020204" pitchFamily="34" charset="0"/>
                        </a:rPr>
                        <a:t>Maintain dose.</a:t>
                      </a:r>
                      <a:endParaRPr lang="en-IN" sz="2000" dirty="0">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r>
                        <a:rPr lang="en-US" sz="1200" b="0" i="0" dirty="0">
                          <a:solidFill>
                            <a:srgbClr val="000000"/>
                          </a:solidFill>
                          <a:effectLst/>
                          <a:latin typeface="Arial" panose="020B0604020202020204" pitchFamily="34" charset="0"/>
                          <a:cs typeface="Arial" panose="020B0604020202020204" pitchFamily="34" charset="0"/>
                        </a:rPr>
                        <a:t>Maintain dose for all grades.</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11819264"/>
                  </a:ext>
                </a:extLst>
              </a:tr>
              <a:tr h="196134">
                <a:tc>
                  <a:txBody>
                    <a:bodyPr/>
                    <a:lstStyle/>
                    <a:p>
                      <a:pPr algn="l"/>
                      <a:r>
                        <a:rPr lang="en-US" sz="1200" b="1" dirty="0">
                          <a:solidFill>
                            <a:schemeClr val="tx1"/>
                          </a:solidFill>
                          <a:effectLst/>
                          <a:latin typeface="Arial" panose="020B0604020202020204" pitchFamily="34" charset="0"/>
                          <a:cs typeface="Arial" panose="020B0604020202020204" pitchFamily="34" charset="0"/>
                        </a:rPr>
                        <a:t>Grade 2</a:t>
                      </a:r>
                      <a:endParaRPr lang="en-IN" sz="1200" b="1"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dirty="0">
                          <a:solidFill>
                            <a:schemeClr val="tx1"/>
                          </a:solidFill>
                          <a:effectLst/>
                          <a:latin typeface="Arial" panose="020B0604020202020204" pitchFamily="34" charset="0"/>
                          <a:cs typeface="Arial" panose="020B0604020202020204" pitchFamily="34" charset="0"/>
                        </a:rPr>
                        <a:t>Interrupt until grade 0-1, then continue at one</a:t>
                      </a:r>
                    </a:p>
                    <a:p>
                      <a:r>
                        <a:rPr lang="en-US" sz="1200" b="0" dirty="0">
                          <a:solidFill>
                            <a:schemeClr val="tx1"/>
                          </a:solidFill>
                          <a:effectLst/>
                          <a:latin typeface="Arial" panose="020B0604020202020204" pitchFamily="34" charset="0"/>
                          <a:cs typeface="Arial" panose="020B0604020202020204" pitchFamily="34" charset="0"/>
                        </a:rPr>
                        <a:t>dose level reduction.</a:t>
                      </a:r>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latin typeface="Arial" panose="020B0604020202020204" pitchFamily="34" charset="0"/>
                          <a:cs typeface="Arial" panose="020B0604020202020204" pitchFamily="34" charset="0"/>
                        </a:rPr>
                        <a:t>Treat at one dose level reduction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r>
                        <a:rPr lang="en-US" sz="1200" dirty="0">
                          <a:latin typeface="Arial" panose="020B0604020202020204" pitchFamily="34" charset="0"/>
                          <a:cs typeface="Arial" panose="020B0604020202020204" pitchFamily="34" charset="0"/>
                        </a:rPr>
                        <a:t>Upon recovery, treat at one dose level reduction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6376271"/>
                  </a:ext>
                </a:extLst>
              </a:tr>
              <a:tr h="196134">
                <a:tc>
                  <a:txBody>
                    <a:bodyPr/>
                    <a:lstStyle/>
                    <a:p>
                      <a:pPr algn="l"/>
                      <a:r>
                        <a:rPr lang="en-IN" sz="1200" b="1" dirty="0">
                          <a:solidFill>
                            <a:schemeClr val="tx1"/>
                          </a:solidFill>
                          <a:effectLst/>
                          <a:latin typeface="Arial" panose="020B0604020202020204" pitchFamily="34" charset="0"/>
                          <a:cs typeface="Arial" panose="020B0604020202020204" pitchFamily="34" charset="0"/>
                        </a:rPr>
                        <a:t>Grade 3</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dirty="0">
                          <a:solidFill>
                            <a:schemeClr val="tx1"/>
                          </a:solidFill>
                          <a:effectLst/>
                          <a:latin typeface="Arial" panose="020B0604020202020204" pitchFamily="34" charset="0"/>
                          <a:cs typeface="Arial" panose="020B0604020202020204" pitchFamily="34" charset="0"/>
                        </a:rPr>
                        <a:t>Interrupt until grade 0-1, then continue at one</a:t>
                      </a:r>
                    </a:p>
                    <a:p>
                      <a:r>
                        <a:rPr lang="en-US" sz="1200" b="0" dirty="0">
                          <a:solidFill>
                            <a:schemeClr val="tx1"/>
                          </a:solidFill>
                          <a:effectLst/>
                          <a:latin typeface="Arial" panose="020B0604020202020204" pitchFamily="34" charset="0"/>
                          <a:cs typeface="Arial" panose="020B0604020202020204" pitchFamily="34" charset="0"/>
                        </a:rPr>
                        <a:t>dose level reduction.</a:t>
                      </a:r>
                      <a:endParaRPr lang="en-IN" sz="1200" b="0"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latin typeface="Arial" panose="020B0604020202020204" pitchFamily="34" charset="0"/>
                          <a:cs typeface="Arial" panose="020B0604020202020204" pitchFamily="34" charset="0"/>
                        </a:rPr>
                        <a:t>Treat at one dose level reduction.</a:t>
                      </a:r>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IN" sz="1200" dirty="0">
                        <a:latin typeface="Arial" panose="020B0604020202020204" pitchFamily="34" charset="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8479090"/>
                  </a:ext>
                </a:extLst>
              </a:tr>
            </a:tbl>
          </a:graphicData>
        </a:graphic>
      </p:graphicFrame>
      <p:sp>
        <p:nvSpPr>
          <p:cNvPr id="5" name="TextBox 4">
            <a:extLst>
              <a:ext uri="{FF2B5EF4-FFF2-40B4-BE49-F238E27FC236}">
                <a16:creationId xmlns:a16="http://schemas.microsoft.com/office/drawing/2014/main" id="{97EEACC8-4613-4228-EF78-85DCC28E6E0A}"/>
              </a:ext>
            </a:extLst>
          </p:cNvPr>
          <p:cNvSpPr txBox="1"/>
          <p:nvPr/>
        </p:nvSpPr>
        <p:spPr>
          <a:xfrm>
            <a:off x="11096213" y="6189761"/>
            <a:ext cx="99418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Cont’d..</a:t>
            </a:r>
          </a:p>
        </p:txBody>
      </p:sp>
      <p:sp>
        <p:nvSpPr>
          <p:cNvPr id="8" name="TextBox 7">
            <a:extLst>
              <a:ext uri="{FF2B5EF4-FFF2-40B4-BE49-F238E27FC236}">
                <a16:creationId xmlns:a16="http://schemas.microsoft.com/office/drawing/2014/main" id="{4E312EC5-5D0A-F522-ECFF-1EC1B81E3556}"/>
              </a:ext>
            </a:extLst>
          </p:cNvPr>
          <p:cNvSpPr txBox="1"/>
          <p:nvPr/>
        </p:nvSpPr>
        <p:spPr>
          <a:xfrm>
            <a:off x="21215" y="4913580"/>
            <a:ext cx="12149570" cy="123110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Two dose reductions are allowed for oxaliplatin and capecitabine. Any patient requiring a third dose reduction will be removed from the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 dose reductions or interruptions will be required for anemia as it can be satisfactorily managed with transfusions and/or erythropoietin.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While providing standard medical supportive care for nausea/vomiting.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**For grade 3 toxicity treatment may be continued if it is felt to be in the patient’s best interest and the treating physician feels the use of additional pre-medications are likely 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eliminate or reduce the severity of the reaction.</a:t>
            </a:r>
            <a:endParaRPr kumimoji="0" lang="en-IN"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214344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408328"/>
            <a:ext cx="3990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Dose Adjustment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D7949CBF-4403-2264-81A7-894A8D65B9E4}"/>
              </a:ext>
            </a:extLst>
          </p:cNvPr>
          <p:cNvSpPr txBox="1"/>
          <p:nvPr/>
        </p:nvSpPr>
        <p:spPr>
          <a:xfrm>
            <a:off x="83126" y="1054659"/>
            <a:ext cx="7574974" cy="36933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Neurological Toxicity Scale and Oxaliplatin Dose Adjustments</a:t>
            </a:r>
          </a:p>
        </p:txBody>
      </p:sp>
      <p:graphicFrame>
        <p:nvGraphicFramePr>
          <p:cNvPr id="11" name="Table 10">
            <a:extLst>
              <a:ext uri="{FF2B5EF4-FFF2-40B4-BE49-F238E27FC236}">
                <a16:creationId xmlns:a16="http://schemas.microsoft.com/office/drawing/2014/main" id="{ED5E3544-6786-D300-ADEE-98EFF8FADA3A}"/>
              </a:ext>
            </a:extLst>
          </p:cNvPr>
          <p:cNvGraphicFramePr>
            <a:graphicFrameLocks noGrp="1"/>
          </p:cNvGraphicFramePr>
          <p:nvPr>
            <p:extLst>
              <p:ext uri="{D42A27DB-BD31-4B8C-83A1-F6EECF244321}">
                <p14:modId xmlns:p14="http://schemas.microsoft.com/office/powerpoint/2010/main" val="3282341764"/>
              </p:ext>
            </p:extLst>
          </p:nvPr>
        </p:nvGraphicFramePr>
        <p:xfrm>
          <a:off x="190225" y="1475946"/>
          <a:ext cx="11811549" cy="3749040"/>
        </p:xfrm>
        <a:graphic>
          <a:graphicData uri="http://schemas.openxmlformats.org/drawingml/2006/table">
            <a:tbl>
              <a:tblPr firstRow="1" bandRow="1">
                <a:tableStyleId>{5C22544A-7EE6-4342-B048-85BDC9FD1C3A}</a:tableStyleId>
              </a:tblPr>
              <a:tblGrid>
                <a:gridCol w="3503440">
                  <a:extLst>
                    <a:ext uri="{9D8B030D-6E8A-4147-A177-3AD203B41FA5}">
                      <a16:colId xmlns:a16="http://schemas.microsoft.com/office/drawing/2014/main" val="1423650095"/>
                    </a:ext>
                  </a:extLst>
                </a:gridCol>
                <a:gridCol w="1908343">
                  <a:extLst>
                    <a:ext uri="{9D8B030D-6E8A-4147-A177-3AD203B41FA5}">
                      <a16:colId xmlns:a16="http://schemas.microsoft.com/office/drawing/2014/main" val="4063234064"/>
                    </a:ext>
                  </a:extLst>
                </a:gridCol>
                <a:gridCol w="2840302">
                  <a:extLst>
                    <a:ext uri="{9D8B030D-6E8A-4147-A177-3AD203B41FA5}">
                      <a16:colId xmlns:a16="http://schemas.microsoft.com/office/drawing/2014/main" val="725832267"/>
                    </a:ext>
                  </a:extLst>
                </a:gridCol>
                <a:gridCol w="3559464">
                  <a:extLst>
                    <a:ext uri="{9D8B030D-6E8A-4147-A177-3AD203B41FA5}">
                      <a16:colId xmlns:a16="http://schemas.microsoft.com/office/drawing/2014/main" val="2737809760"/>
                    </a:ext>
                  </a:extLst>
                </a:gridCol>
              </a:tblGrid>
              <a:tr h="0">
                <a:tc rowSpan="2">
                  <a:txBody>
                    <a:bodyPr/>
                    <a:lstStyle/>
                    <a:p>
                      <a:pPr algn="ctr"/>
                      <a:r>
                        <a:rPr lang="en-IN" dirty="0">
                          <a:solidFill>
                            <a:schemeClr val="tx1"/>
                          </a:solidFill>
                          <a:latin typeface="Arial" panose="020B0604020202020204" pitchFamily="34" charset="0"/>
                          <a:cs typeface="Arial" panose="020B0604020202020204" pitchFamily="34" charset="0"/>
                        </a:rPr>
                        <a:t>Toxicity (Grade)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gridSpan="2">
                  <a:txBody>
                    <a:bodyPr/>
                    <a:lstStyle/>
                    <a:p>
                      <a:pPr algn="ctr"/>
                      <a:r>
                        <a:rPr lang="en-IN" dirty="0">
                          <a:solidFill>
                            <a:schemeClr val="tx1"/>
                          </a:solidFill>
                          <a:latin typeface="Arial" panose="020B0604020202020204" pitchFamily="34" charset="0"/>
                          <a:cs typeface="Arial" panose="020B0604020202020204" pitchFamily="34" charset="0"/>
                        </a:rPr>
                        <a:t>Duration of Toxicity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en-IN"/>
                    </a:p>
                  </a:txBody>
                  <a:tcPr/>
                </a:tc>
                <a:tc rowSpan="2">
                  <a:txBody>
                    <a:bodyPr/>
                    <a:lstStyle/>
                    <a:p>
                      <a:pPr algn="ctr"/>
                      <a:r>
                        <a:rPr lang="en-IN" dirty="0">
                          <a:solidFill>
                            <a:schemeClr val="tx1"/>
                          </a:solidFill>
                          <a:latin typeface="Arial" panose="020B0604020202020204" pitchFamily="34" charset="0"/>
                          <a:cs typeface="Arial" panose="020B0604020202020204" pitchFamily="34" charset="0"/>
                        </a:rPr>
                        <a:t>Persistent between Cycles</a:t>
                      </a:r>
                      <a:r>
                        <a:rPr lang="en-IN" baseline="30000" dirty="0">
                          <a:solidFill>
                            <a:schemeClr val="tx1"/>
                          </a:solidFill>
                          <a:latin typeface="Arial" panose="020B0604020202020204" pitchFamily="34" charset="0"/>
                          <a:cs typeface="Arial" panose="020B0604020202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21507676"/>
                  </a:ext>
                </a:extLst>
              </a:tr>
              <a:tr h="185420">
                <a:tc vMerge="1">
                  <a:txBody>
                    <a:bodyPr/>
                    <a:lstStyle/>
                    <a:p>
                      <a:endParaRPr lang="en-IN"/>
                    </a:p>
                  </a:txBody>
                  <a:tcPr/>
                </a:tc>
                <a:tc>
                  <a:txBody>
                    <a:bodyPr/>
                    <a:lstStyle/>
                    <a:p>
                      <a:pPr algn="ctr"/>
                      <a:r>
                        <a:rPr lang="en-IN" b="1" dirty="0"/>
                        <a:t>1-7 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IN" b="1" dirty="0"/>
                        <a:t>&gt;7 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vMerge="1">
                  <a:txBody>
                    <a:bodyPr/>
                    <a:lstStyle/>
                    <a:p>
                      <a:endParaRPr lang="en-IN"/>
                    </a:p>
                  </a:txBody>
                  <a:tcPr/>
                </a:tc>
                <a:extLst>
                  <a:ext uri="{0D108BD9-81ED-4DB2-BD59-A6C34878D82A}">
                    <a16:rowId xmlns:a16="http://schemas.microsoft.com/office/drawing/2014/main" val="3030575513"/>
                  </a:ext>
                </a:extLst>
              </a:tr>
              <a:tr h="185420">
                <a:tc>
                  <a:txBody>
                    <a:bodyPr/>
                    <a:lstStyle/>
                    <a:p>
                      <a:pPr algn="l"/>
                      <a:r>
                        <a:rPr lang="en-US" sz="1200" b="1" dirty="0">
                          <a:solidFill>
                            <a:schemeClr val="tx1"/>
                          </a:solidFill>
                          <a:latin typeface="Arial" panose="020B0604020202020204" pitchFamily="34" charset="0"/>
                          <a:cs typeface="Arial" panose="020B0604020202020204" pitchFamily="34" charset="0"/>
                        </a:rPr>
                        <a:t>Grade 1 </a:t>
                      </a:r>
                    </a:p>
                    <a:p>
                      <a:pPr algn="l"/>
                      <a:r>
                        <a:rPr lang="en-US" sz="1200" dirty="0">
                          <a:solidFill>
                            <a:schemeClr val="tx1"/>
                          </a:solidFill>
                          <a:latin typeface="Arial" panose="020B0604020202020204" pitchFamily="34" charset="0"/>
                          <a:cs typeface="Arial" panose="020B0604020202020204" pitchFamily="34" charset="0"/>
                        </a:rPr>
                        <a:t>Paresthesias/dysesthesias</a:t>
                      </a:r>
                      <a:r>
                        <a:rPr lang="en-US" sz="1200" baseline="30000" dirty="0">
                          <a:solidFill>
                            <a:schemeClr val="tx1"/>
                          </a:solidFill>
                          <a:latin typeface="Arial" panose="020B0604020202020204" pitchFamily="34" charset="0"/>
                          <a:cs typeface="Arial" panose="020B0604020202020204" pitchFamily="34" charset="0"/>
                        </a:rPr>
                        <a:t>b</a:t>
                      </a:r>
                      <a:r>
                        <a:rPr lang="en-US" sz="1200" dirty="0">
                          <a:solidFill>
                            <a:schemeClr val="tx1"/>
                          </a:solidFill>
                          <a:latin typeface="Arial" panose="020B0604020202020204" pitchFamily="34" charset="0"/>
                          <a:cs typeface="Arial" panose="020B0604020202020204" pitchFamily="34" charset="0"/>
                        </a:rPr>
                        <a:t> that do not interfere with function</a:t>
                      </a:r>
                      <a:endParaRPr lang="en-IN" sz="12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baseline="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6654515"/>
                  </a:ext>
                </a:extLst>
              </a:tr>
              <a:tr h="185420">
                <a:tc>
                  <a:txBody>
                    <a:bodyPr/>
                    <a:lstStyle/>
                    <a:p>
                      <a:pPr algn="l"/>
                      <a:r>
                        <a:rPr lang="en-US" sz="1200" b="1" dirty="0">
                          <a:solidFill>
                            <a:schemeClr val="tx1"/>
                          </a:solidFill>
                          <a:latin typeface="Arial" panose="020B0604020202020204" pitchFamily="34" charset="0"/>
                          <a:cs typeface="Arial" panose="020B0604020202020204" pitchFamily="34" charset="0"/>
                        </a:rPr>
                        <a:t>Grade 2</a:t>
                      </a:r>
                    </a:p>
                    <a:p>
                      <a:pPr algn="l"/>
                      <a:r>
                        <a:rPr lang="en-US" sz="1200" dirty="0">
                          <a:solidFill>
                            <a:schemeClr val="tx1"/>
                          </a:solidFill>
                          <a:latin typeface="Arial" panose="020B0604020202020204" pitchFamily="34" charset="0"/>
                          <a:cs typeface="Arial" panose="020B0604020202020204" pitchFamily="34" charset="0"/>
                        </a:rPr>
                        <a:t>Paresthesias/dysesthesias</a:t>
                      </a:r>
                      <a:r>
                        <a:rPr lang="en-US" sz="1200" baseline="30000" dirty="0">
                          <a:solidFill>
                            <a:schemeClr val="tx1"/>
                          </a:solidFill>
                          <a:latin typeface="Arial" panose="020B0604020202020204" pitchFamily="34" charset="0"/>
                          <a:cs typeface="Arial" panose="020B0604020202020204" pitchFamily="34" charset="0"/>
                        </a:rPr>
                        <a:t>b </a:t>
                      </a:r>
                      <a:r>
                        <a:rPr lang="en-US" sz="1200" dirty="0">
                          <a:solidFill>
                            <a:schemeClr val="tx1"/>
                          </a:solidFill>
                          <a:latin typeface="Arial" panose="020B0604020202020204" pitchFamily="34" charset="0"/>
                          <a:cs typeface="Arial" panose="020B0604020202020204" pitchFamily="34" charset="0"/>
                        </a:rPr>
                        <a:t>interfering with function but not activities of daily living (ADL)</a:t>
                      </a:r>
                      <a:r>
                        <a:rPr lang="en-US" sz="1200" baseline="30000" dirty="0">
                          <a:solidFill>
                            <a:schemeClr val="tx1"/>
                          </a:solidFill>
                          <a:latin typeface="Arial" panose="020B0604020202020204" pitchFamily="34" charset="0"/>
                          <a:cs typeface="Arial" panose="020B0604020202020204" pitchFamily="34" charset="0"/>
                        </a:rPr>
                        <a:t>d</a:t>
                      </a:r>
                      <a:endParaRPr lang="en-IN" sz="1200" baseline="300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b="0" baseline="0" dirty="0">
                          <a:solidFill>
                            <a:schemeClr val="tx1"/>
                          </a:solidFill>
                          <a:latin typeface="Arial" panose="020B0604020202020204" pitchFamily="34" charset="0"/>
                          <a:cs typeface="Arial" panose="020B0604020202020204" pitchFamily="34" charset="0"/>
                        </a:rPr>
                        <a:t>Decrease by One Dose Level</a:t>
                      </a:r>
                      <a:endParaRPr lang="en-IN" sz="1200" b="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3717955"/>
                  </a:ext>
                </a:extLst>
              </a:tr>
              <a:tr h="185420">
                <a:tc>
                  <a:txBody>
                    <a:bodyPr/>
                    <a:lstStyle/>
                    <a:p>
                      <a:pPr algn="l"/>
                      <a:r>
                        <a:rPr lang="en-US" sz="1200" b="1" baseline="0" dirty="0">
                          <a:solidFill>
                            <a:schemeClr val="tx1"/>
                          </a:solidFill>
                          <a:latin typeface="Arial" panose="020B0604020202020204" pitchFamily="34" charset="0"/>
                          <a:cs typeface="Arial" panose="020B0604020202020204" pitchFamily="34" charset="0"/>
                        </a:rPr>
                        <a:t>Grade 3</a:t>
                      </a:r>
                    </a:p>
                    <a:p>
                      <a:pPr algn="l"/>
                      <a:r>
                        <a:rPr lang="en-US" sz="1200" baseline="0" dirty="0">
                          <a:solidFill>
                            <a:schemeClr val="tx1"/>
                          </a:solidFill>
                          <a:latin typeface="Arial" panose="020B0604020202020204" pitchFamily="34" charset="0"/>
                          <a:cs typeface="Arial" panose="020B0604020202020204" pitchFamily="34" charset="0"/>
                        </a:rPr>
                        <a:t>Paresthesias/dysesthesias</a:t>
                      </a:r>
                      <a:r>
                        <a:rPr lang="en-US" sz="1200" baseline="30000" dirty="0">
                          <a:solidFill>
                            <a:schemeClr val="tx1"/>
                          </a:solidFill>
                          <a:latin typeface="Arial" panose="020B0604020202020204" pitchFamily="34" charset="0"/>
                          <a:cs typeface="Arial" panose="020B0604020202020204" pitchFamily="34" charset="0"/>
                        </a:rPr>
                        <a:t>b</a:t>
                      </a:r>
                      <a:r>
                        <a:rPr lang="en-US" sz="1200" baseline="0" dirty="0">
                          <a:solidFill>
                            <a:schemeClr val="tx1"/>
                          </a:solidFill>
                          <a:latin typeface="Arial" panose="020B0604020202020204" pitchFamily="34" charset="0"/>
                          <a:cs typeface="Arial" panose="020B0604020202020204" pitchFamily="34" charset="0"/>
                        </a:rPr>
                        <a:t> with pain or with functional impairment that also interfere with ADL</a:t>
                      </a:r>
                      <a:endParaRPr lang="en-IN" sz="120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b="0" dirty="0">
                          <a:solidFill>
                            <a:schemeClr val="tx1"/>
                          </a:solidFill>
                          <a:latin typeface="Arial" panose="020B0604020202020204" pitchFamily="34" charset="0"/>
                          <a:cs typeface="Arial" panose="020B0604020202020204" pitchFamily="34" charset="0"/>
                        </a:rPr>
                        <a:t>Decrease by One Dose Level</a:t>
                      </a:r>
                      <a:endParaRPr lang="en-IN" sz="12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baseline="0" dirty="0">
                          <a:solidFill>
                            <a:schemeClr val="tx1"/>
                          </a:solidFill>
                          <a:latin typeface="Arial" panose="020B0604020202020204" pitchFamily="34" charset="0"/>
                          <a:cs typeface="Arial" panose="020B0604020202020204" pitchFamily="34" charset="0"/>
                        </a:rPr>
                        <a:t>Stop Oxaliplatin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39870757"/>
                  </a:ext>
                </a:extLst>
              </a:tr>
              <a:tr h="185420">
                <a:tc>
                  <a:txBody>
                    <a:bodyPr/>
                    <a:lstStyle/>
                    <a:p>
                      <a:pPr algn="l"/>
                      <a:r>
                        <a:rPr lang="en-US" sz="1200" b="1" baseline="0" dirty="0">
                          <a:solidFill>
                            <a:schemeClr val="tx1"/>
                          </a:solidFill>
                          <a:latin typeface="Arial" panose="020B0604020202020204" pitchFamily="34" charset="0"/>
                          <a:cs typeface="Arial" panose="020B0604020202020204" pitchFamily="34" charset="0"/>
                        </a:rPr>
                        <a:t>Grade 4</a:t>
                      </a:r>
                    </a:p>
                    <a:p>
                      <a:pPr algn="l"/>
                      <a:r>
                        <a:rPr lang="en-US" sz="1200" baseline="0" dirty="0">
                          <a:solidFill>
                            <a:schemeClr val="tx1"/>
                          </a:solidFill>
                          <a:latin typeface="Arial" panose="020B0604020202020204" pitchFamily="34" charset="0"/>
                          <a:cs typeface="Arial" panose="020B0604020202020204" pitchFamily="34" charset="0"/>
                        </a:rPr>
                        <a:t>Persistent paresthesias/dysesthesias</a:t>
                      </a:r>
                      <a:r>
                        <a:rPr lang="en-US" sz="1200" baseline="30000" dirty="0">
                          <a:solidFill>
                            <a:schemeClr val="tx1"/>
                          </a:solidFill>
                          <a:latin typeface="Arial" panose="020B0604020202020204" pitchFamily="34" charset="0"/>
                          <a:cs typeface="Arial" panose="020B0604020202020204" pitchFamily="34" charset="0"/>
                        </a:rPr>
                        <a:t>b  </a:t>
                      </a:r>
                      <a:r>
                        <a:rPr lang="en-US" sz="1200" baseline="0" dirty="0">
                          <a:solidFill>
                            <a:schemeClr val="tx1"/>
                          </a:solidFill>
                          <a:latin typeface="Arial" panose="020B0604020202020204" pitchFamily="34" charset="0"/>
                          <a:cs typeface="Arial" panose="020B0604020202020204" pitchFamily="34" charset="0"/>
                        </a:rPr>
                        <a:t>that are disabling or life-threatening</a:t>
                      </a:r>
                      <a:endParaRPr lang="en-IN" sz="120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Stop Oxaliplatin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dirty="0">
                          <a:solidFill>
                            <a:schemeClr val="tx1"/>
                          </a:solidFill>
                          <a:latin typeface="Arial" panose="020B0604020202020204" pitchFamily="34" charset="0"/>
                          <a:cs typeface="Arial" panose="020B0604020202020204" pitchFamily="34" charset="0"/>
                        </a:rPr>
                        <a:t>Stop Oxaliplatin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N" sz="1200" b="0" baseline="0" dirty="0">
                          <a:solidFill>
                            <a:schemeClr val="tx1"/>
                          </a:solidFill>
                          <a:latin typeface="Arial" panose="020B0604020202020204" pitchFamily="34" charset="0"/>
                          <a:cs typeface="Arial" panose="020B0604020202020204" pitchFamily="34" charset="0"/>
                        </a:rPr>
                        <a:t>Stop Oxaliplatin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124884"/>
                  </a:ext>
                </a:extLst>
              </a:tr>
              <a:tr h="185420">
                <a:tc>
                  <a:txBody>
                    <a:bodyPr/>
                    <a:lstStyle/>
                    <a:p>
                      <a:pPr algn="l"/>
                      <a:r>
                        <a:rPr lang="en-US" sz="1200" baseline="0" dirty="0">
                          <a:solidFill>
                            <a:schemeClr val="tx1"/>
                          </a:solidFill>
                          <a:latin typeface="Arial" panose="020B0604020202020204" pitchFamily="34" charset="0"/>
                          <a:cs typeface="Arial" panose="020B0604020202020204" pitchFamily="34" charset="0"/>
                        </a:rPr>
                        <a:t>Acute laryngopharyngeal dysesthesias</a:t>
                      </a:r>
                      <a:r>
                        <a:rPr lang="en-US" sz="1200" baseline="30000" dirty="0">
                          <a:solidFill>
                            <a:schemeClr val="tx1"/>
                          </a:solidFill>
                          <a:latin typeface="Arial" panose="020B0604020202020204" pitchFamily="34" charset="0"/>
                          <a:cs typeface="Arial" panose="020B0604020202020204" pitchFamily="34" charset="0"/>
                        </a:rPr>
                        <a:t>b</a:t>
                      </a:r>
                      <a:r>
                        <a:rPr lang="en-US" sz="1200" baseline="0" dirty="0">
                          <a:solidFill>
                            <a:schemeClr val="tx1"/>
                          </a:solidFill>
                          <a:latin typeface="Arial" panose="020B0604020202020204" pitchFamily="34" charset="0"/>
                          <a:cs typeface="Arial" panose="020B0604020202020204" pitchFamily="34" charset="0"/>
                        </a:rPr>
                        <a:t> (during or after the 2-hour infusion)</a:t>
                      </a:r>
                      <a:endParaRPr lang="en-IN" sz="120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l"/>
                      <a:r>
                        <a:rPr lang="en-US" sz="1200" b="0" dirty="0">
                          <a:solidFill>
                            <a:schemeClr val="tx1"/>
                          </a:solidFill>
                          <a:latin typeface="Arial" panose="020B0604020202020204" pitchFamily="34" charset="0"/>
                          <a:cs typeface="Arial" panose="020B0604020202020204" pitchFamily="34" charset="0"/>
                        </a:rPr>
                        <a:t>Increase duration of next infusion to 6 hours</a:t>
                      </a:r>
                      <a:r>
                        <a:rPr lang="en-US" sz="1200" b="0" baseline="30000" dirty="0">
                          <a:solidFill>
                            <a:schemeClr val="tx1"/>
                          </a:solidFill>
                          <a:latin typeface="Arial" panose="020B0604020202020204" pitchFamily="34" charset="0"/>
                          <a:cs typeface="Arial" panose="020B0604020202020204" pitchFamily="34" charset="0"/>
                        </a:rPr>
                        <a:t>c</a:t>
                      </a:r>
                      <a:r>
                        <a:rPr lang="en-US" sz="1200" b="0" dirty="0">
                          <a:solidFill>
                            <a:schemeClr val="tx1"/>
                          </a:solidFill>
                          <a:latin typeface="Arial" panose="020B0604020202020204" pitchFamily="34" charset="0"/>
                          <a:cs typeface="Arial" panose="020B0604020202020204" pitchFamily="34" charset="0"/>
                        </a:rPr>
                        <a:t>.</a:t>
                      </a:r>
                      <a:endParaRPr lang="en-IN" sz="12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a:endParaRPr lang="en-IN" sz="12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a:endParaRPr lang="en-IN" sz="1200" b="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8352329"/>
                  </a:ext>
                </a:extLst>
              </a:tr>
            </a:tbl>
          </a:graphicData>
        </a:graphic>
      </p:graphicFrame>
      <p:sp>
        <p:nvSpPr>
          <p:cNvPr id="13" name="TextBox 12">
            <a:extLst>
              <a:ext uri="{FF2B5EF4-FFF2-40B4-BE49-F238E27FC236}">
                <a16:creationId xmlns:a16="http://schemas.microsoft.com/office/drawing/2014/main" id="{81553C7F-9E55-48CD-1D30-49EC9023978E}"/>
              </a:ext>
            </a:extLst>
          </p:cNvPr>
          <p:cNvSpPr txBox="1"/>
          <p:nvPr/>
        </p:nvSpPr>
        <p:spPr>
          <a:xfrm>
            <a:off x="141549" y="5275627"/>
            <a:ext cx="11697566"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Not resolved at the beginning of the next cycle.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 May be cold-induced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 May also be pre-treated with benzodiazepines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 If patient had baseline grade 2 paresthesias/dysesthesias then maintain dose for grade 2 toxicity</a:t>
            </a:r>
            <a:endParaRPr kumimoji="0" lang="en-IN"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91581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9B54AB-4697-1AA7-C1B5-89364AF61F34}"/>
              </a:ext>
            </a:extLst>
          </p:cNvPr>
          <p:cNvSpPr txBox="1"/>
          <p:nvPr/>
        </p:nvSpPr>
        <p:spPr>
          <a:xfrm>
            <a:off x="83127" y="6351616"/>
            <a:ext cx="121573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Confidential</a:t>
            </a:r>
          </a:p>
        </p:txBody>
      </p:sp>
      <p:sp>
        <p:nvSpPr>
          <p:cNvPr id="4" name="TextBox 3">
            <a:extLst>
              <a:ext uri="{FF2B5EF4-FFF2-40B4-BE49-F238E27FC236}">
                <a16:creationId xmlns:a16="http://schemas.microsoft.com/office/drawing/2014/main" id="{120BFFBD-43C0-9531-0D10-4024A9786934}"/>
              </a:ext>
            </a:extLst>
          </p:cNvPr>
          <p:cNvSpPr txBox="1"/>
          <p:nvPr/>
        </p:nvSpPr>
        <p:spPr>
          <a:xfrm>
            <a:off x="83127" y="408328"/>
            <a:ext cx="3990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Dose Adjustment </a:t>
            </a:r>
            <a:endParaRPr kumimoji="0" lang="en-IN" sz="360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graphicFrame>
        <p:nvGraphicFramePr>
          <p:cNvPr id="6" name="Table 5">
            <a:extLst>
              <a:ext uri="{FF2B5EF4-FFF2-40B4-BE49-F238E27FC236}">
                <a16:creationId xmlns:a16="http://schemas.microsoft.com/office/drawing/2014/main" id="{C583DCB0-48C1-2C68-A052-91318DEA152F}"/>
              </a:ext>
            </a:extLst>
          </p:cNvPr>
          <p:cNvGraphicFramePr>
            <a:graphicFrameLocks noGrp="1"/>
          </p:cNvGraphicFramePr>
          <p:nvPr>
            <p:extLst>
              <p:ext uri="{D42A27DB-BD31-4B8C-83A1-F6EECF244321}">
                <p14:modId xmlns:p14="http://schemas.microsoft.com/office/powerpoint/2010/main" val="359150075"/>
              </p:ext>
            </p:extLst>
          </p:nvPr>
        </p:nvGraphicFramePr>
        <p:xfrm>
          <a:off x="1636221" y="1994646"/>
          <a:ext cx="8128000" cy="2285156"/>
        </p:xfrm>
        <a:graphic>
          <a:graphicData uri="http://schemas.openxmlformats.org/drawingml/2006/table">
            <a:tbl>
              <a:tblPr firstRow="1" bandRow="1">
                <a:tableStyleId>{5C22544A-7EE6-4342-B048-85BDC9FD1C3A}</a:tableStyleId>
              </a:tblPr>
              <a:tblGrid>
                <a:gridCol w="1771997">
                  <a:extLst>
                    <a:ext uri="{9D8B030D-6E8A-4147-A177-3AD203B41FA5}">
                      <a16:colId xmlns:a16="http://schemas.microsoft.com/office/drawing/2014/main" val="249478956"/>
                    </a:ext>
                  </a:extLst>
                </a:gridCol>
                <a:gridCol w="2292003">
                  <a:extLst>
                    <a:ext uri="{9D8B030D-6E8A-4147-A177-3AD203B41FA5}">
                      <a16:colId xmlns:a16="http://schemas.microsoft.com/office/drawing/2014/main" val="3521964641"/>
                    </a:ext>
                  </a:extLst>
                </a:gridCol>
                <a:gridCol w="2032000">
                  <a:extLst>
                    <a:ext uri="{9D8B030D-6E8A-4147-A177-3AD203B41FA5}">
                      <a16:colId xmlns:a16="http://schemas.microsoft.com/office/drawing/2014/main" val="3349287313"/>
                    </a:ext>
                  </a:extLst>
                </a:gridCol>
                <a:gridCol w="2032000">
                  <a:extLst>
                    <a:ext uri="{9D8B030D-6E8A-4147-A177-3AD203B41FA5}">
                      <a16:colId xmlns:a16="http://schemas.microsoft.com/office/drawing/2014/main" val="1285457152"/>
                    </a:ext>
                  </a:extLst>
                </a:gridCol>
              </a:tblGrid>
              <a:tr h="571289">
                <a:tc>
                  <a:txBody>
                    <a:bodyPr/>
                    <a:lstStyle/>
                    <a:p>
                      <a:pPr algn="ctr"/>
                      <a:r>
                        <a:rPr lang="en-IN" dirty="0">
                          <a:solidFill>
                            <a:schemeClr val="tx1"/>
                          </a:solidFill>
                          <a:latin typeface="Arial" panose="020B0604020202020204" pitchFamily="34" charset="0"/>
                          <a:cs typeface="Arial" panose="020B0604020202020204" pitchFamily="34" charset="0"/>
                        </a:rPr>
                        <a:t>Dose Levels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IN" dirty="0">
                          <a:solidFill>
                            <a:schemeClr val="tx1"/>
                          </a:solidFill>
                          <a:latin typeface="Arial" panose="020B0604020202020204" pitchFamily="34" charset="0"/>
                          <a:cs typeface="Arial" panose="020B0604020202020204" pitchFamily="34" charset="0"/>
                        </a:rPr>
                        <a:t>Capecitabine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IN" dirty="0">
                          <a:solidFill>
                            <a:schemeClr val="tx1"/>
                          </a:solidFill>
                          <a:latin typeface="Arial" panose="020B0604020202020204" pitchFamily="34" charset="0"/>
                          <a:cs typeface="Arial" panose="020B0604020202020204" pitchFamily="34" charset="0"/>
                        </a:rPr>
                        <a:t>Oxaliplatin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IN" dirty="0">
                          <a:solidFill>
                            <a:schemeClr val="tx1"/>
                          </a:solidFill>
                          <a:latin typeface="Arial" panose="020B0604020202020204" pitchFamily="34" charset="0"/>
                          <a:cs typeface="Arial" panose="020B0604020202020204" pitchFamily="34" charset="0"/>
                        </a:rPr>
                        <a:t>Bevacizumab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59272646"/>
                  </a:ext>
                </a:extLst>
              </a:tr>
              <a:tr h="571289">
                <a:tc>
                  <a:txBody>
                    <a:bodyPr/>
                    <a:lstStyle/>
                    <a:p>
                      <a:pPr algn="ctr"/>
                      <a:r>
                        <a:rPr lang="en-IN" dirty="0">
                          <a:solidFill>
                            <a:schemeClr val="tx1"/>
                          </a:solidFill>
                          <a:latin typeface="Arial" panose="020B0604020202020204" pitchFamily="34" charset="0"/>
                          <a:cs typeface="Arial" panose="020B0604020202020204" pitchFamily="34" charset="0"/>
                        </a:rPr>
                        <a:t>Level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2000 mg/m</a:t>
                      </a:r>
                      <a:r>
                        <a:rPr lang="en-IN" sz="1800" b="0" i="0" baseline="30000" dirty="0">
                          <a:solidFill>
                            <a:srgbClr val="000000"/>
                          </a:solidFill>
                          <a:effectLst/>
                          <a:latin typeface="Arial" panose="020B0604020202020204" pitchFamily="34" charset="0"/>
                          <a:cs typeface="Arial" panose="020B0604020202020204" pitchFamily="34" charset="0"/>
                        </a:rPr>
                        <a:t>2</a:t>
                      </a:r>
                      <a:r>
                        <a:rPr lang="en-IN" sz="1800" b="0" i="0" dirty="0">
                          <a:solidFill>
                            <a:srgbClr val="000000"/>
                          </a:solidFill>
                          <a:effectLst/>
                          <a:latin typeface="Arial" panose="020B0604020202020204" pitchFamily="34" charset="0"/>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130 </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mg/m</a:t>
                      </a:r>
                      <a:r>
                        <a:rPr kumimoji="0" lang="en-IN" sz="1800"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7.5mg/kg</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0390615"/>
                  </a:ext>
                </a:extLst>
              </a:tr>
              <a:tr h="571289">
                <a:tc>
                  <a:txBody>
                    <a:bodyPr/>
                    <a:lstStyle/>
                    <a:p>
                      <a:pPr algn="ctr"/>
                      <a:r>
                        <a:rPr lang="en-IN" dirty="0">
                          <a:solidFill>
                            <a:schemeClr val="tx1"/>
                          </a:solidFill>
                          <a:latin typeface="Arial" panose="020B0604020202020204" pitchFamily="34" charset="0"/>
                          <a:cs typeface="Arial" panose="020B0604020202020204" pitchFamily="34" charset="0"/>
                        </a:rPr>
                        <a:t>Level 1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1500 </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mg/m</a:t>
                      </a:r>
                      <a:r>
                        <a:rPr kumimoji="0" lang="en-IN" sz="1800"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97.5 </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mg/m</a:t>
                      </a:r>
                      <a:r>
                        <a:rPr kumimoji="0" lang="en-IN" sz="1800"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7.5mg/kg</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2247852"/>
                  </a:ext>
                </a:extLst>
              </a:tr>
              <a:tr h="571289">
                <a:tc>
                  <a:txBody>
                    <a:bodyPr/>
                    <a:lstStyle/>
                    <a:p>
                      <a:pPr algn="ctr"/>
                      <a:r>
                        <a:rPr lang="en-IN" dirty="0">
                          <a:solidFill>
                            <a:schemeClr val="tx1"/>
                          </a:solidFill>
                          <a:latin typeface="Arial" panose="020B0604020202020204" pitchFamily="34" charset="0"/>
                          <a:cs typeface="Arial" panose="020B0604020202020204" pitchFamily="34" charset="0"/>
                        </a:rPr>
                        <a:t>Level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1000 </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mg/m</a:t>
                      </a:r>
                      <a:r>
                        <a:rPr kumimoji="0" lang="en-IN" sz="1800"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73 </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mg/m</a:t>
                      </a:r>
                      <a:r>
                        <a:rPr kumimoji="0" lang="en-IN" sz="1800"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r>
                        <a:rPr kumimoji="0" lang="en-IN"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dirty="0">
                          <a:solidFill>
                            <a:srgbClr val="000000"/>
                          </a:solidFill>
                          <a:effectLst/>
                          <a:latin typeface="Arial" panose="020B0604020202020204" pitchFamily="34" charset="0"/>
                          <a:cs typeface="Arial" panose="020B0604020202020204" pitchFamily="34" charset="0"/>
                        </a:rPr>
                        <a:t>7.5mg/kg</a:t>
                      </a:r>
                      <a:endParaRPr lang="en-IN" sz="1800" dirty="0">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2792562"/>
                  </a:ext>
                </a:extLst>
              </a:tr>
            </a:tbl>
          </a:graphicData>
        </a:graphic>
      </p:graphicFrame>
      <p:sp>
        <p:nvSpPr>
          <p:cNvPr id="10" name="TextBox 9">
            <a:extLst>
              <a:ext uri="{FF2B5EF4-FFF2-40B4-BE49-F238E27FC236}">
                <a16:creationId xmlns:a16="http://schemas.microsoft.com/office/drawing/2014/main" id="{92EA95BA-2F81-7DA8-FCD9-8E0483D8BE81}"/>
              </a:ext>
            </a:extLst>
          </p:cNvPr>
          <p:cNvSpPr txBox="1"/>
          <p:nvPr/>
        </p:nvSpPr>
        <p:spPr>
          <a:xfrm>
            <a:off x="83127" y="1130455"/>
            <a:ext cx="4675910" cy="461665"/>
          </a:xfrm>
          <a:prstGeom prst="rect">
            <a:avLst/>
          </a:prstGeom>
          <a:noFill/>
        </p:spPr>
        <p:txBody>
          <a:bodyPr wrap="square">
            <a:spAutoFit/>
          </a:bodyPr>
          <a:lstStyle/>
          <a:p>
            <a:pPr marL="342900" indent="-342900">
              <a:buFont typeface="Wingdings" panose="05000000000000000000" pitchFamily="2" charset="2"/>
              <a:buChar char="v"/>
            </a:pPr>
            <a:r>
              <a:rPr lang="en-IN" sz="2400" b="1" dirty="0">
                <a:latin typeface="Arial" panose="020B0604020202020204" pitchFamily="34" charset="0"/>
                <a:cs typeface="Arial" panose="020B0604020202020204" pitchFamily="34" charset="0"/>
              </a:rPr>
              <a:t>Chemotherapy Dose Levels </a:t>
            </a:r>
          </a:p>
        </p:txBody>
      </p:sp>
    </p:spTree>
    <p:extLst>
      <p:ext uri="{BB962C8B-B14F-4D97-AF65-F5344CB8AC3E}">
        <p14:creationId xmlns:p14="http://schemas.microsoft.com/office/powerpoint/2010/main" val="344917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A59B00-9ABF-57A1-DEC6-C1FBB3361F42}"/>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5">
            <a:extLst>
              <a:ext uri="{FF2B5EF4-FFF2-40B4-BE49-F238E27FC236}">
                <a16:creationId xmlns:a16="http://schemas.microsoft.com/office/drawing/2014/main" id="{F8320898-B496-C629-A261-5753E3100DE1}"/>
              </a:ext>
            </a:extLst>
          </p:cNvPr>
          <p:cNvSpPr txBox="1">
            <a:spLocks/>
          </p:cNvSpPr>
          <p:nvPr/>
        </p:nvSpPr>
        <p:spPr>
          <a:xfrm>
            <a:off x="0" y="465183"/>
            <a:ext cx="4210286" cy="586963"/>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Clinical Endpoints </a:t>
            </a:r>
            <a:endParaRPr lang="en-US" sz="3600" u="sng" kern="0" dirty="0">
              <a:solidFill>
                <a:srgbClr val="C00000"/>
              </a:solidFill>
              <a:latin typeface="Arial" panose="020B0604020202020204" pitchFamily="34" charset="0"/>
              <a:cs typeface="Arial" panose="020B0604020202020204" pitchFamily="34" charset="0"/>
            </a:endParaRPr>
          </a:p>
        </p:txBody>
      </p:sp>
      <p:graphicFrame>
        <p:nvGraphicFramePr>
          <p:cNvPr id="5" name="Content Placeholder 23">
            <a:extLst>
              <a:ext uri="{FF2B5EF4-FFF2-40B4-BE49-F238E27FC236}">
                <a16:creationId xmlns:a16="http://schemas.microsoft.com/office/drawing/2014/main" id="{7F7D821F-1C16-2B0C-8B40-A7B902547DA4}"/>
              </a:ext>
            </a:extLst>
          </p:cNvPr>
          <p:cNvGraphicFramePr>
            <a:graphicFrameLocks/>
          </p:cNvGraphicFramePr>
          <p:nvPr>
            <p:extLst>
              <p:ext uri="{D42A27DB-BD31-4B8C-83A1-F6EECF244321}">
                <p14:modId xmlns:p14="http://schemas.microsoft.com/office/powerpoint/2010/main" val="3554572693"/>
              </p:ext>
            </p:extLst>
          </p:nvPr>
        </p:nvGraphicFramePr>
        <p:xfrm>
          <a:off x="97970" y="1281935"/>
          <a:ext cx="11976266" cy="4879874"/>
        </p:xfrm>
        <a:graphic>
          <a:graphicData uri="http://schemas.openxmlformats.org/drawingml/2006/table">
            <a:tbl>
              <a:tblPr firstRow="1" bandRow="1"/>
              <a:tblGrid>
                <a:gridCol w="2271533">
                  <a:extLst>
                    <a:ext uri="{9D8B030D-6E8A-4147-A177-3AD203B41FA5}">
                      <a16:colId xmlns:a16="http://schemas.microsoft.com/office/drawing/2014/main" val="20000"/>
                    </a:ext>
                  </a:extLst>
                </a:gridCol>
                <a:gridCol w="9704733">
                  <a:extLst>
                    <a:ext uri="{9D8B030D-6E8A-4147-A177-3AD203B41FA5}">
                      <a16:colId xmlns:a16="http://schemas.microsoft.com/office/drawing/2014/main" val="20001"/>
                    </a:ext>
                  </a:extLst>
                </a:gridCol>
              </a:tblGrid>
              <a:tr h="1067130">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a:r>
                        <a:rPr lang="en-IN" sz="1600" dirty="0">
                          <a:latin typeface="Arial" panose="020B0604020202020204" pitchFamily="34" charset="0"/>
                          <a:cs typeface="Arial" panose="020B0604020202020204" pitchFamily="34" charset="0"/>
                        </a:rPr>
                        <a:t>Primary Efficacy Endpoint</a:t>
                      </a:r>
                      <a:endParaRPr lang="en-US" sz="1600"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marL="93663" lvl="0" indent="0" algn="just">
                        <a:lnSpc>
                          <a:spcPct val="115000"/>
                        </a:lnSpc>
                        <a:spcAft>
                          <a:spcPts val="0"/>
                        </a:spcAft>
                        <a:buFont typeface="Symbol" panose="05050102010706020507" pitchFamily="18" charset="2"/>
                        <a:buNone/>
                      </a:pPr>
                      <a:r>
                        <a:rPr lang="en-US" sz="1600" b="0" dirty="0">
                          <a:effectLst/>
                          <a:latin typeface="Arial" panose="020B0604020202020204" pitchFamily="34" charset="0"/>
                          <a:ea typeface="Times New Roman" panose="02020603050405020304" pitchFamily="18" charset="0"/>
                          <a:cs typeface="Arial" panose="020B0604020202020204" pitchFamily="34" charset="0"/>
                        </a:rPr>
                        <a:t>Objective response rate (ORR) as per RECIST Version 1.1 at EOS (Day 127±5 Days).</a:t>
                      </a:r>
                    </a:p>
                    <a:p>
                      <a:pPr marL="93663" lvl="0" indent="0" algn="just">
                        <a:lnSpc>
                          <a:spcPct val="115000"/>
                        </a:lnSpc>
                        <a:spcAft>
                          <a:spcPts val="0"/>
                        </a:spcAft>
                        <a:buFont typeface="Symbol" panose="05050102010706020507" pitchFamily="18" charset="2"/>
                        <a:buNone/>
                      </a:pPr>
                      <a:r>
                        <a:rPr lang="en-US" sz="1400" b="0" i="1" dirty="0">
                          <a:effectLst/>
                          <a:latin typeface="Arial" panose="020B0604020202020204" pitchFamily="34" charset="0"/>
                          <a:ea typeface="Times New Roman" panose="02020603050405020304" pitchFamily="18" charset="0"/>
                          <a:cs typeface="Arial" panose="020B0604020202020204" pitchFamily="34" charset="0"/>
                        </a:rPr>
                        <a:t>[ORR is defined as the proportion of patients with complete response (CR) or partial response (PR) as assessed by Response Evaluation Criteria in Solid Tumors (RECIST) Version 1.1.]</a:t>
                      </a:r>
                      <a:endParaRPr lang="en-IN" sz="1400" b="0" i="1"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12700" cmpd="sng">
                      <a:solidFill>
                        <a:srgbClr val="000000"/>
                      </a:solidFill>
                    </a:lnT>
                    <a:lnB w="254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420800">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a:r>
                        <a:rPr lang="en-IN" sz="1600" b="1" dirty="0">
                          <a:latin typeface="Arial" panose="020B0604020202020204" pitchFamily="34" charset="0"/>
                          <a:cs typeface="Arial" panose="020B0604020202020204" pitchFamily="34" charset="0"/>
                        </a:rPr>
                        <a:t>Secondary Efficacy Endpoints</a:t>
                      </a:r>
                      <a:endParaRPr lang="en-US" sz="1600" b="1" dirty="0">
                        <a:latin typeface="Arial" panose="020B0604020202020204" pitchFamily="34" charset="0"/>
                        <a:cs typeface="Arial" panose="020B0604020202020204" pitchFamily="34" charset="0"/>
                      </a:endParaRPr>
                    </a:p>
                  </a:txBody>
                  <a:tcPr anchor="ctr">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269875" lvl="0" indent="-176213" algn="just">
                        <a:lnSpc>
                          <a:spcPct val="115000"/>
                        </a:lnSpc>
                        <a:spcAft>
                          <a:spcPts val="0"/>
                        </a:spcAft>
                        <a:buFont typeface="Symbol" panose="05050102010706020507" pitchFamily="18" charset="2"/>
                        <a:buChar char=""/>
                      </a:pPr>
                      <a:r>
                        <a:rPr lang="en-US" sz="1600" dirty="0">
                          <a:effectLst/>
                          <a:latin typeface="Arial" panose="020B0604020202020204" pitchFamily="34" charset="0"/>
                          <a:ea typeface="Times New Roman" panose="02020603050405020304" pitchFamily="18" charset="0"/>
                          <a:cs typeface="Arial" panose="020B0604020202020204" pitchFamily="34" charset="0"/>
                        </a:rPr>
                        <a:t>ORR at Cycle 4 (Day 64</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lang="en-US" sz="1600" dirty="0">
                          <a:effectLst/>
                          <a:latin typeface="Arial" panose="020B0604020202020204" pitchFamily="34" charset="0"/>
                          <a:ea typeface="Times New Roman" panose="02020603050405020304" pitchFamily="18" charset="0"/>
                          <a:cs typeface="Arial" panose="020B0604020202020204" pitchFamily="34" charset="0"/>
                        </a:rPr>
                        <a:t>3 Days).</a:t>
                      </a:r>
                    </a:p>
                    <a:p>
                      <a:pPr marL="269875" lvl="0" indent="-176213" algn="just">
                        <a:lnSpc>
                          <a:spcPct val="115000"/>
                        </a:lnSpc>
                        <a:spcAft>
                          <a:spcPts val="0"/>
                        </a:spcAft>
                        <a:buFont typeface="Symbol" panose="05050102010706020507" pitchFamily="18" charset="2"/>
                        <a:buChar char=""/>
                      </a:pPr>
                      <a:r>
                        <a:rPr lang="en-US" sz="1600" dirty="0">
                          <a:latin typeface="Arial" panose="020B0604020202020204" pitchFamily="34" charset="0"/>
                          <a:cs typeface="Arial" panose="020B0604020202020204" pitchFamily="34" charset="0"/>
                        </a:rPr>
                        <a:t>Overall survival at EOS (Day 127±5 Days).</a:t>
                      </a:r>
                    </a:p>
                    <a:p>
                      <a:pPr marL="269875" lvl="0" indent="-176213" algn="just">
                        <a:lnSpc>
                          <a:spcPct val="115000"/>
                        </a:lnSpc>
                        <a:spcAft>
                          <a:spcPts val="0"/>
                        </a:spcAft>
                        <a:buFont typeface="Symbol" panose="05050102010706020507" pitchFamily="18" charset="2"/>
                        <a:buChar char=""/>
                      </a:pPr>
                      <a:r>
                        <a:rPr lang="en-US" sz="1600" dirty="0">
                          <a:latin typeface="Arial" panose="020B0604020202020204" pitchFamily="34" charset="0"/>
                          <a:cs typeface="Arial" panose="020B0604020202020204" pitchFamily="34" charset="0"/>
                        </a:rPr>
                        <a:t>Progression free survival at EOS (Day 127±5 Days).</a:t>
                      </a:r>
                    </a:p>
                    <a:p>
                      <a:pPr marL="269875" lvl="0" indent="-176213" algn="just">
                        <a:lnSpc>
                          <a:spcPct val="115000"/>
                        </a:lnSpc>
                        <a:spcAft>
                          <a:spcPts val="0"/>
                        </a:spcAft>
                        <a:buFont typeface="Symbol" panose="05050102010706020507" pitchFamily="18" charset="2"/>
                        <a:buChar char=""/>
                      </a:pPr>
                      <a:r>
                        <a:rPr lang="en-US" sz="1600" dirty="0">
                          <a:latin typeface="Arial" panose="020B0604020202020204" pitchFamily="34" charset="0"/>
                          <a:cs typeface="Arial" panose="020B0604020202020204" pitchFamily="34" charset="0"/>
                        </a:rPr>
                        <a:t>Disease control rate at EOS (Day 127±5 Days)</a:t>
                      </a:r>
                    </a:p>
                  </a:txBody>
                  <a:tcPr anchor="ctr">
                    <a:lnL w="12700" cmpd="sng">
                      <a:solidFill>
                        <a:srgbClr val="000000"/>
                      </a:solidFill>
                    </a:lnL>
                    <a:lnR w="12700" cmpd="sng">
                      <a:solidFill>
                        <a:srgbClr val="000000"/>
                      </a:solidFill>
                    </a:lnR>
                    <a:lnT w="254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464568">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Immunogenicity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Endpoint</a:t>
                      </a:r>
                    </a:p>
                    <a:p>
                      <a:pPr algn="ctr"/>
                      <a:endParaRPr lang="en-US" sz="1600" b="1" dirty="0">
                        <a:latin typeface="Arial" panose="020B0604020202020204" pitchFamily="34" charset="0"/>
                        <a:cs typeface="Arial" panose="020B0604020202020204" pitchFamily="34" charset="0"/>
                      </a:endParaRPr>
                    </a:p>
                  </a:txBody>
                  <a:tcPr anchor="ctr">
                    <a:lnL w="12700" cmpd="sng">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87312" lvl="0" indent="0" algn="just">
                        <a:lnSpc>
                          <a:spcPct val="115000"/>
                        </a:lnSpc>
                        <a:spcAft>
                          <a:spcPts val="0"/>
                        </a:spcAft>
                        <a:buFont typeface="Arial" panose="020B0604020202020204" pitchFamily="34" charset="0"/>
                        <a:buNone/>
                        <a:tabLst>
                          <a:tab pos="447675" algn="l"/>
                        </a:tabLst>
                      </a:pPr>
                      <a:r>
                        <a:rPr lang="en-US" sz="1600" dirty="0">
                          <a:latin typeface="Arial" panose="020B0604020202020204" pitchFamily="34" charset="0"/>
                          <a:cs typeface="Arial" panose="020B0604020202020204" pitchFamily="34" charset="0"/>
                        </a:rPr>
                        <a:t>Incidence and Titres of </a:t>
                      </a:r>
                      <a:r>
                        <a:rPr lang="en-US" sz="1600" b="1" dirty="0">
                          <a:latin typeface="Arial" panose="020B0604020202020204" pitchFamily="34" charset="0"/>
                          <a:cs typeface="Arial" panose="020B0604020202020204" pitchFamily="34" charset="0"/>
                        </a:rPr>
                        <a:t>Anti-Bevacizumab</a:t>
                      </a:r>
                      <a:r>
                        <a:rPr lang="en-US" sz="1600" dirty="0">
                          <a:latin typeface="Arial" panose="020B0604020202020204" pitchFamily="34" charset="0"/>
                          <a:cs typeface="Arial" panose="020B0604020202020204" pitchFamily="34" charset="0"/>
                        </a:rPr>
                        <a:t> Antibodies between both groups.</a:t>
                      </a:r>
                    </a:p>
                    <a:p>
                      <a:pPr marL="87312" lvl="0" indent="0" algn="just">
                        <a:lnSpc>
                          <a:spcPct val="115000"/>
                        </a:lnSpc>
                        <a:spcAft>
                          <a:spcPts val="0"/>
                        </a:spcAft>
                        <a:buFont typeface="Arial" panose="020B0604020202020204" pitchFamily="34" charset="0"/>
                        <a:buNone/>
                        <a:tabLst>
                          <a:tab pos="447675" algn="l"/>
                        </a:tabLst>
                      </a:pPr>
                      <a:r>
                        <a:rPr lang="en-US" sz="1400" i="1" dirty="0">
                          <a:latin typeface="Arial" panose="020B0604020202020204" pitchFamily="34" charset="0"/>
                          <a:cs typeface="Arial" panose="020B0604020202020204" pitchFamily="34" charset="0"/>
                        </a:rPr>
                        <a:t>[Baseline (pre-dose before cycle 1), Cycle 3 (Day 43 ± 3 Days) after completion of chemotherapy cycle and End of Study Visit (Day 127 ± 5 Days) or at withdrawal visit.]</a:t>
                      </a:r>
                    </a:p>
                  </a:txBody>
                  <a:tcPr anchor="ct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576805062"/>
                  </a:ext>
                </a:extLst>
              </a:tr>
              <a:tr h="927376">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a:r>
                        <a:rPr lang="en-US" sz="1600" b="1" dirty="0">
                          <a:latin typeface="Arial" panose="020B0604020202020204" pitchFamily="34" charset="0"/>
                          <a:cs typeface="Arial" panose="020B0604020202020204" pitchFamily="34" charset="0"/>
                        </a:rPr>
                        <a:t>Safety Endpoint:</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marL="87313" lvl="0" indent="0" algn="just">
                        <a:lnSpc>
                          <a:spcPct val="115000"/>
                        </a:lnSpc>
                        <a:spcAft>
                          <a:spcPts val="0"/>
                        </a:spcAft>
                        <a:buFont typeface="Arial" panose="020B0604020202020204" pitchFamily="34" charset="0"/>
                        <a:buNone/>
                      </a:pPr>
                      <a:r>
                        <a:rPr lang="en-US" sz="1600" b="1" dirty="0">
                          <a:latin typeface="Arial" panose="020B0604020202020204" pitchFamily="34" charset="0"/>
                          <a:cs typeface="Arial" panose="020B0604020202020204" pitchFamily="34" charset="0"/>
                        </a:rPr>
                        <a:t>Treatment Emergent Adverse Events</a:t>
                      </a:r>
                      <a:r>
                        <a:rPr lang="en-US" sz="1600" dirty="0">
                          <a:latin typeface="Arial" panose="020B0604020202020204" pitchFamily="34" charset="0"/>
                          <a:cs typeface="Arial" panose="020B0604020202020204" pitchFamily="34" charset="0"/>
                        </a:rPr>
                        <a:t> (</a:t>
                      </a:r>
                      <a:r>
                        <a:rPr lang="en-US" sz="1600" b="1" dirty="0">
                          <a:latin typeface="Arial" panose="020B0604020202020204" pitchFamily="34" charset="0"/>
                          <a:cs typeface="Arial" panose="020B0604020202020204" pitchFamily="34" charset="0"/>
                        </a:rPr>
                        <a:t>TEAEs</a:t>
                      </a:r>
                      <a:r>
                        <a:rPr lang="en-US" sz="1600" dirty="0">
                          <a:latin typeface="Arial" panose="020B0604020202020204" pitchFamily="34" charset="0"/>
                          <a:cs typeface="Arial" panose="020B0604020202020204" pitchFamily="34" charset="0"/>
                        </a:rPr>
                        <a:t>) evaluated on the basis of changes in clinical signs and symptoms and changes in safety laboratory values.</a:t>
                      </a: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4132024925"/>
                  </a:ext>
                </a:extLst>
              </a:tr>
            </a:tbl>
          </a:graphicData>
        </a:graphic>
      </p:graphicFrame>
    </p:spTree>
    <p:extLst>
      <p:ext uri="{BB962C8B-B14F-4D97-AF65-F5344CB8AC3E}">
        <p14:creationId xmlns:p14="http://schemas.microsoft.com/office/powerpoint/2010/main" val="145057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7D3CACA6-37BB-507A-5EA1-FBDE933278EE}"/>
              </a:ext>
            </a:extLst>
          </p:cNvPr>
          <p:cNvSpPr txBox="1">
            <a:spLocks/>
          </p:cNvSpPr>
          <p:nvPr/>
        </p:nvSpPr>
        <p:spPr>
          <a:xfrm>
            <a:off x="79844" y="331999"/>
            <a:ext cx="3996277" cy="606418"/>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Inclusion Criteria</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EAEF86A-5851-D80D-59D7-9641D40408E6}"/>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extBox 5">
            <a:extLst>
              <a:ext uri="{FF2B5EF4-FFF2-40B4-BE49-F238E27FC236}">
                <a16:creationId xmlns:a16="http://schemas.microsoft.com/office/drawing/2014/main" id="{1AA3C0A8-175E-073F-73CE-3AB719F69CC2}"/>
              </a:ext>
            </a:extLst>
          </p:cNvPr>
          <p:cNvSpPr txBox="1"/>
          <p:nvPr/>
        </p:nvSpPr>
        <p:spPr>
          <a:xfrm>
            <a:off x="24245" y="1075082"/>
            <a:ext cx="12143510" cy="5139869"/>
          </a:xfrm>
          <a:prstGeom prst="rect">
            <a:avLst/>
          </a:prstGeom>
          <a:noFill/>
        </p:spPr>
        <p:txBody>
          <a:bodyPr wrap="square">
            <a:spAutoFit/>
          </a:bodyPr>
          <a:lstStyle/>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Male and female patients 18 years and above.</a:t>
            </a:r>
          </a:p>
          <a:p>
            <a:pPr marL="363538" indent="-269875" algn="just">
              <a:buFont typeface="+mj-lt"/>
              <a:buAutoNum type="arabicPeriod"/>
            </a:pPr>
            <a:endParaRPr lang="en-US" sz="600" dirty="0">
              <a:latin typeface="Arial" panose="020B0604020202020204" pitchFamily="34" charset="0"/>
              <a:cs typeface="Arial" panose="020B0604020202020204" pitchFamily="34" charset="0"/>
            </a:endParaRPr>
          </a:p>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Histopathologically confirmed colorectal cancer.</a:t>
            </a:r>
          </a:p>
          <a:p>
            <a:pPr marL="363538" indent="-269875" algn="just">
              <a:buFont typeface="+mj-lt"/>
              <a:buAutoNum type="arabicPeriod"/>
            </a:pPr>
            <a:endParaRPr lang="en-US" sz="600" dirty="0">
              <a:latin typeface="Arial" panose="020B0604020202020204" pitchFamily="34" charset="0"/>
              <a:cs typeface="Arial" panose="020B0604020202020204" pitchFamily="34" charset="0"/>
            </a:endParaRPr>
          </a:p>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Diagnosis of metastatic colorectal cancer which is not amenable to curative surgery and/or radiation.</a:t>
            </a:r>
          </a:p>
          <a:p>
            <a:pPr marL="363538" indent="-269875" algn="just">
              <a:buFont typeface="+mj-lt"/>
              <a:buAutoNum type="arabicPeriod"/>
            </a:pPr>
            <a:endParaRPr lang="en-US" sz="600" dirty="0">
              <a:latin typeface="Arial" panose="020B0604020202020204" pitchFamily="34" charset="0"/>
              <a:cs typeface="Arial" panose="020B0604020202020204" pitchFamily="34" charset="0"/>
            </a:endParaRPr>
          </a:p>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Patients who have not received any treatment for metastatic colorectal cancer [i.e., only 1st line mCRC patients].</a:t>
            </a:r>
            <a:endParaRPr lang="en-US" sz="1600" dirty="0">
              <a:latin typeface="Arial" panose="020B0604020202020204" pitchFamily="34" charset="0"/>
              <a:cs typeface="Arial" panose="020B0604020202020204" pitchFamily="34" charset="0"/>
            </a:endParaRPr>
          </a:p>
          <a:p>
            <a:pPr marL="363538" indent="-269875" algn="just">
              <a:buFont typeface="+mj-lt"/>
              <a:buAutoNum type="arabicPeriod"/>
            </a:pPr>
            <a:endParaRPr lang="en-US" sz="600" dirty="0">
              <a:latin typeface="Arial" panose="020B0604020202020204" pitchFamily="34" charset="0"/>
              <a:cs typeface="Arial" panose="020B0604020202020204" pitchFamily="34" charset="0"/>
            </a:endParaRPr>
          </a:p>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Measurable disease on radiological assessment according to RECIST 1.1 criteria.</a:t>
            </a:r>
          </a:p>
          <a:p>
            <a:pPr marL="363538" indent="-269875" algn="just">
              <a:buFont typeface="+mj-lt"/>
              <a:buAutoNum type="arabicPeriod"/>
            </a:pPr>
            <a:endParaRPr lang="en-US" sz="800" dirty="0">
              <a:latin typeface="Arial" panose="020B0604020202020204" pitchFamily="34" charset="0"/>
              <a:cs typeface="Arial" panose="020B0604020202020204" pitchFamily="34" charset="0"/>
            </a:endParaRPr>
          </a:p>
          <a:p>
            <a:pPr marL="363538" indent="-269875" algn="just">
              <a:buFont typeface="+mj-lt"/>
              <a:buAutoNum type="arabicPeriod"/>
            </a:pPr>
            <a:r>
              <a:rPr lang="en-US" sz="16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Subjects with Eastern Cooperative Oncology Group (ECOG) PS 0 or 1 at the time of screening and before the    </a:t>
            </a:r>
          </a:p>
          <a:p>
            <a:pPr marL="93663" algn="just"/>
            <a:r>
              <a:rPr lang="en-US" dirty="0">
                <a:latin typeface="Arial" panose="020B0604020202020204" pitchFamily="34" charset="0"/>
                <a:cs typeface="Arial" panose="020B0604020202020204" pitchFamily="34" charset="0"/>
              </a:rPr>
              <a:t>      first infusion.</a:t>
            </a:r>
          </a:p>
          <a:p>
            <a:pPr marL="363538" indent="-269875" algn="just">
              <a:buFont typeface="+mj-lt"/>
              <a:buAutoNum type="arabicPeriod"/>
            </a:pPr>
            <a:endParaRPr lang="en-US" sz="600" dirty="0">
              <a:latin typeface="Arial" panose="020B0604020202020204" pitchFamily="34" charset="0"/>
              <a:cs typeface="Arial" panose="020B0604020202020204" pitchFamily="34" charset="0"/>
            </a:endParaRPr>
          </a:p>
          <a:p>
            <a:pPr marL="93663" algn="just"/>
            <a:r>
              <a:rPr lang="en-US" sz="1600" dirty="0">
                <a:latin typeface="Arial" panose="020B0604020202020204" pitchFamily="34" charset="0"/>
                <a:cs typeface="Arial" panose="020B0604020202020204" pitchFamily="34" charset="0"/>
              </a:rPr>
              <a:t>7.   </a:t>
            </a:r>
            <a:r>
              <a:rPr lang="en-US" dirty="0">
                <a:latin typeface="Arial" panose="020B0604020202020204" pitchFamily="34" charset="0"/>
                <a:cs typeface="Arial" panose="020B0604020202020204" pitchFamily="34" charset="0"/>
              </a:rPr>
              <a:t>Have a life expectancy of at least 4 months as per the investigator.</a:t>
            </a:r>
          </a:p>
          <a:p>
            <a:pPr marL="93663" algn="just"/>
            <a:endParaRPr lang="en-US" sz="600" dirty="0">
              <a:latin typeface="Arial" panose="020B0604020202020204" pitchFamily="34" charset="0"/>
              <a:cs typeface="Arial" panose="020B0604020202020204" pitchFamily="34" charset="0"/>
            </a:endParaRPr>
          </a:p>
          <a:p>
            <a:pPr marL="436563" indent="-342900">
              <a:buAutoNum type="arabicPeriod" startAt="8"/>
            </a:pPr>
            <a:r>
              <a:rPr lang="en-US" dirty="0">
                <a:latin typeface="Arial" panose="020B0604020202020204" pitchFamily="34" charset="0"/>
                <a:cs typeface="Arial" panose="020B0604020202020204" pitchFamily="34" charset="0"/>
              </a:rPr>
              <a:t>The patient is able to understand and is willing to give informed consent and able to comply with the requirements</a:t>
            </a:r>
          </a:p>
          <a:p>
            <a:pPr marL="93663"/>
            <a:r>
              <a:rPr lang="en-US" dirty="0">
                <a:latin typeface="Arial" panose="020B0604020202020204" pitchFamily="34" charset="0"/>
                <a:cs typeface="Arial" panose="020B0604020202020204" pitchFamily="34" charset="0"/>
              </a:rPr>
              <a:t>      of the study protocol</a:t>
            </a:r>
          </a:p>
          <a:p>
            <a:pPr marL="93663" algn="just"/>
            <a:endParaRPr lang="en-US" sz="600" dirty="0">
              <a:latin typeface="Arial" panose="020B0604020202020204" pitchFamily="34" charset="0"/>
              <a:cs typeface="Arial" panose="020B0604020202020204" pitchFamily="34" charset="0"/>
            </a:endParaRPr>
          </a:p>
          <a:p>
            <a:pPr marL="93663" algn="just"/>
            <a:r>
              <a:rPr lang="en-US" sz="1600" dirty="0">
                <a:latin typeface="Arial" panose="020B0604020202020204" pitchFamily="34" charset="0"/>
                <a:cs typeface="Arial" panose="020B0604020202020204" pitchFamily="34" charset="0"/>
              </a:rPr>
              <a:t>9</a:t>
            </a:r>
            <a:r>
              <a:rPr lang="en-US" dirty="0">
                <a:latin typeface="Arial" panose="020B0604020202020204" pitchFamily="34" charset="0"/>
                <a:cs typeface="Arial" panose="020B0604020202020204" pitchFamily="34" charset="0"/>
              </a:rPr>
              <a:t>.   A woman of childbearing potential must have a negative highly sensitive serum (β-human chorionic  </a:t>
            </a:r>
          </a:p>
          <a:p>
            <a:pPr marL="93663" algn="just"/>
            <a:r>
              <a:rPr lang="en-US" dirty="0">
                <a:latin typeface="Arial" panose="020B0604020202020204" pitchFamily="34" charset="0"/>
                <a:cs typeface="Arial" panose="020B0604020202020204" pitchFamily="34" charset="0"/>
              </a:rPr>
              <a:t>     gonadotropin [β-hCG]) at screening and urine β-hCG test at randomization.</a:t>
            </a:r>
          </a:p>
          <a:p>
            <a:pPr marL="93663" algn="just"/>
            <a:endParaRPr lang="en-US" sz="600" dirty="0">
              <a:latin typeface="Arial" panose="020B0604020202020204" pitchFamily="34" charset="0"/>
              <a:cs typeface="Arial" panose="020B0604020202020204" pitchFamily="34" charset="0"/>
            </a:endParaRPr>
          </a:p>
          <a:p>
            <a:pPr marL="93663" algn="just"/>
            <a:r>
              <a:rPr lang="en-US" sz="1600" dirty="0">
                <a:latin typeface="Arial" panose="020B0604020202020204" pitchFamily="34" charset="0"/>
                <a:cs typeface="Arial" panose="020B0604020202020204" pitchFamily="34" charset="0"/>
              </a:rPr>
              <a:t>10. </a:t>
            </a:r>
            <a:r>
              <a:rPr lang="en-US" dirty="0">
                <a:latin typeface="Arial" panose="020B0604020202020204" pitchFamily="34" charset="0"/>
                <a:cs typeface="Arial" panose="020B0604020202020204" pitchFamily="34" charset="0"/>
              </a:rPr>
              <a:t>Women of childbearing potential and men must be using two acceptable methods of contraception, (e.g., intra-                                         </a:t>
            </a:r>
          </a:p>
          <a:p>
            <a:pPr marL="93663" algn="just"/>
            <a:r>
              <a:rPr lang="en-US" dirty="0">
                <a:latin typeface="Arial" panose="020B0604020202020204" pitchFamily="34" charset="0"/>
                <a:cs typeface="Arial" panose="020B0604020202020204" pitchFamily="34" charset="0"/>
              </a:rPr>
              <a:t>     uterine device plus condom, spermicidal gel plus condom, diaphragm plus condom, etc.) for the entire duration of  </a:t>
            </a:r>
          </a:p>
          <a:p>
            <a:pPr marL="93663" algn="just"/>
            <a:r>
              <a:rPr lang="en-US" dirty="0">
                <a:latin typeface="Arial" panose="020B0604020202020204" pitchFamily="34" charset="0"/>
                <a:cs typeface="Arial" panose="020B0604020202020204" pitchFamily="34" charset="0"/>
              </a:rPr>
              <a:t>     the study from the time of screening and 4 months following the completion of therapy.</a:t>
            </a:r>
          </a:p>
        </p:txBody>
      </p:sp>
    </p:spTree>
    <p:extLst>
      <p:ext uri="{BB962C8B-B14F-4D97-AF65-F5344CB8AC3E}">
        <p14:creationId xmlns:p14="http://schemas.microsoft.com/office/powerpoint/2010/main" val="2823448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38A265A8-A51B-F393-8C81-90268FCA9E1F}"/>
              </a:ext>
            </a:extLst>
          </p:cNvPr>
          <p:cNvSpPr txBox="1">
            <a:spLocks/>
          </p:cNvSpPr>
          <p:nvPr/>
        </p:nvSpPr>
        <p:spPr>
          <a:xfrm>
            <a:off x="0" y="460037"/>
            <a:ext cx="4138865" cy="606418"/>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Exclusion Criteria</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F7D3FF3-37A0-0F80-BF48-22928BCE96AE}"/>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extBox 5">
            <a:extLst>
              <a:ext uri="{FF2B5EF4-FFF2-40B4-BE49-F238E27FC236}">
                <a16:creationId xmlns:a16="http://schemas.microsoft.com/office/drawing/2014/main" id="{D1B0A548-3000-BA7A-B9CD-E9C7C15D1E0D}"/>
              </a:ext>
            </a:extLst>
          </p:cNvPr>
          <p:cNvSpPr txBox="1"/>
          <p:nvPr/>
        </p:nvSpPr>
        <p:spPr>
          <a:xfrm>
            <a:off x="0" y="1273617"/>
            <a:ext cx="12084627" cy="5047536"/>
          </a:xfrm>
          <a:prstGeom prst="rect">
            <a:avLst/>
          </a:prstGeom>
          <a:noFill/>
        </p:spPr>
        <p:txBody>
          <a:bodyPr wrap="square">
            <a:spAutoFit/>
          </a:bodyPr>
          <a:lstStyle/>
          <a:p>
            <a:pPr marL="342900" indent="-342900" algn="just">
              <a:buAutoNum type="arabicPeriod"/>
            </a:pPr>
            <a:r>
              <a:rPr lang="en-US" dirty="0">
                <a:latin typeface="Arial" panose="020B0604020202020204" pitchFamily="34" charset="0"/>
                <a:cs typeface="Arial" panose="020B0604020202020204" pitchFamily="34" charset="0"/>
              </a:rPr>
              <a:t>Received prior chemotherapy for metastatic disease [chemotherapy for primary disease is acceptable].</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Prior treatment with bevacizumab.</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History of haemoptysis, thrombotic or haemorrhagic event in the past 6 months.</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Therapeutic anticoagulation; regular use of aspirin (325mg/day), NSAIDs, or agents known to inhibit platelet function.</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Radiation therapy for metastatic disease or surgery within 1 month of randomization. </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Serious non-healing wound or bone fracture.</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Known hypersensitivity to bevacizumab, capecitabine, and oxaliplatin.</a:t>
            </a:r>
          </a:p>
          <a:p>
            <a:pPr marL="342900" indent="-342900" algn="just">
              <a:buAutoNum type="arabicPeriod"/>
            </a:pPr>
            <a:endParaRPr lang="en-US" sz="1000" dirty="0"/>
          </a:p>
          <a:p>
            <a:pPr marL="342900" indent="-342900" algn="just">
              <a:buAutoNum type="arabicPeriod"/>
            </a:pPr>
            <a:r>
              <a:rPr lang="en-US" dirty="0">
                <a:latin typeface="Arial" panose="020B0604020202020204" pitchFamily="34" charset="0"/>
                <a:cs typeface="Arial" panose="020B0604020202020204" pitchFamily="34" charset="0"/>
              </a:rPr>
              <a:t>Urine protein on dipstick analysis ≥ 2+ [If urine protein is ≥2+, further assessments should show urine protein: creatinine ratio 0.5 grams protein per gram creatinine by urinalysis OR total urinary protein 1,000 mg by 24-hour urine collection for inclusion.</a:t>
            </a:r>
          </a:p>
          <a:p>
            <a:pPr marL="342900" indent="-342900" algn="just">
              <a:buAutoNum type="arabicPeriod"/>
            </a:pPr>
            <a:endParaRPr lang="en-US" sz="1000" dirty="0">
              <a:latin typeface="Arial" panose="020B0604020202020204" pitchFamily="34" charset="0"/>
              <a:cs typeface="Arial" panose="020B0604020202020204" pitchFamily="34" charset="0"/>
            </a:endParaRPr>
          </a:p>
          <a:p>
            <a:pPr marL="342900" indent="-342900" algn="just">
              <a:buAutoNum type="arabicPeriod"/>
            </a:pPr>
            <a:r>
              <a:rPr lang="en-US" dirty="0">
                <a:latin typeface="Arial" panose="020B0604020202020204" pitchFamily="34" charset="0"/>
                <a:cs typeface="Arial" panose="020B0604020202020204" pitchFamily="34" charset="0"/>
              </a:rPr>
              <a:t>Patients with known dihydropyrimidine dehydrogenase (DPD) deficiency.</a:t>
            </a:r>
          </a:p>
          <a:p>
            <a:pPr marL="342900" indent="-342900" algn="just">
              <a:buAutoNum type="arabicPeriod"/>
            </a:pPr>
            <a:endParaRPr lang="en-IN"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B06ED5C-259D-3781-46AF-11F8B5DD10E6}"/>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377056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2FAD12-A474-D09B-555E-DDBC6E263390}"/>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5">
            <a:extLst>
              <a:ext uri="{FF2B5EF4-FFF2-40B4-BE49-F238E27FC236}">
                <a16:creationId xmlns:a16="http://schemas.microsoft.com/office/drawing/2014/main" id="{8EE53EB4-B311-553F-E6AB-5E24C9ADC0A5}"/>
              </a:ext>
            </a:extLst>
          </p:cNvPr>
          <p:cNvSpPr txBox="1">
            <a:spLocks/>
          </p:cNvSpPr>
          <p:nvPr/>
        </p:nvSpPr>
        <p:spPr>
          <a:xfrm>
            <a:off x="0" y="457087"/>
            <a:ext cx="4138865" cy="606418"/>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Exclusion Criteria</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21BF4E6-7091-12D5-8ABE-7A25B275B1E0}"/>
              </a:ext>
            </a:extLst>
          </p:cNvPr>
          <p:cNvSpPr txBox="1"/>
          <p:nvPr/>
        </p:nvSpPr>
        <p:spPr>
          <a:xfrm>
            <a:off x="0" y="1304097"/>
            <a:ext cx="12100560" cy="4801314"/>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10. High levels of SGOT 3 x ULN and 5 x ULN in patients with liver metastasis. Serum bilirubin 1.5 x ULN.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11. Patients with known or suspected brain metastases. </a:t>
            </a:r>
            <a:r>
              <a:rPr lang="en-US" u="sng" dirty="0">
                <a:latin typeface="Arial" panose="020B0604020202020204" pitchFamily="34" charset="0"/>
                <a:cs typeface="Arial" panose="020B0604020202020204" pitchFamily="34" charset="0"/>
              </a:rPr>
              <a:t>Patients with a history of CNS metastases are eligible if they   </a:t>
            </a:r>
          </a:p>
          <a:p>
            <a:r>
              <a:rPr lang="en-US" dirty="0">
                <a:latin typeface="Arial" panose="020B0604020202020204" pitchFamily="34" charset="0"/>
                <a:cs typeface="Arial" panose="020B0604020202020204" pitchFamily="34" charset="0"/>
              </a:rPr>
              <a:t>      </a:t>
            </a:r>
            <a:r>
              <a:rPr lang="en-US" u="sng" dirty="0">
                <a:latin typeface="Arial" panose="020B0604020202020204" pitchFamily="34" charset="0"/>
                <a:cs typeface="Arial" panose="020B0604020202020204" pitchFamily="34" charset="0"/>
              </a:rPr>
              <a:t>have been successfully treated and are off steroids for at least 4 weeks before randomization</a:t>
            </a:r>
            <a:r>
              <a:rPr lang="en-US" dirty="0">
                <a:latin typeface="Arial" panose="020B0604020202020204" pitchFamily="34" charset="0"/>
                <a:cs typeface="Arial" panose="020B0604020202020204" pitchFamily="34" charset="0"/>
              </a:rPr>
              <a:t>.</a:t>
            </a:r>
            <a:endParaRPr lang="en-US" u="sng"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12. Patients with a history of prior malignancies other than colorectal cancer.</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13. Other invasive malignancies within the past 5 years except for nonmelanoma skin cancer and successfully treated </a:t>
            </a:r>
          </a:p>
          <a:p>
            <a:r>
              <a:rPr lang="en-US" dirty="0">
                <a:latin typeface="Arial" panose="020B0604020202020204" pitchFamily="34" charset="0"/>
                <a:cs typeface="Arial" panose="020B0604020202020204" pitchFamily="34" charset="0"/>
              </a:rPr>
              <a:t>      cervical carcinoma in situ.</a:t>
            </a:r>
          </a:p>
          <a:p>
            <a:endParaRPr lang="en-US" dirty="0">
              <a:latin typeface="Arial" panose="020B0604020202020204" pitchFamily="34" charset="0"/>
              <a:cs typeface="Arial" panose="020B0604020202020204" pitchFamily="34" charset="0"/>
            </a:endParaRPr>
          </a:p>
          <a:p>
            <a:r>
              <a:rPr lang="en-IN" dirty="0">
                <a:latin typeface="Arial" panose="020B0604020202020204" pitchFamily="34" charset="0"/>
                <a:cs typeface="Arial" panose="020B0604020202020204" pitchFamily="34" charset="0"/>
              </a:rPr>
              <a:t>14. </a:t>
            </a:r>
            <a:r>
              <a:rPr lang="en-US" dirty="0">
                <a:latin typeface="Arial" panose="020B0604020202020204" pitchFamily="34" charset="0"/>
                <a:cs typeface="Arial" panose="020B0604020202020204" pitchFamily="34" charset="0"/>
              </a:rPr>
              <a:t>Patients with severe renal impairment (estimated creatinine clearance below 30 mL/min) study.</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15. Patients with a current history of drug/alcohol abuse.</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16. Patient in the opinion of the investigator is not capable of complying with the study</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17. The patient is unable or unwilling to give written informed consent.</a:t>
            </a:r>
          </a:p>
        </p:txBody>
      </p:sp>
      <p:sp>
        <p:nvSpPr>
          <p:cNvPr id="7" name="TextBox 6">
            <a:extLst>
              <a:ext uri="{FF2B5EF4-FFF2-40B4-BE49-F238E27FC236}">
                <a16:creationId xmlns:a16="http://schemas.microsoft.com/office/drawing/2014/main" id="{EA0988E2-5388-DBBE-8BFB-4EC026A134B7}"/>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4284340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8A884B-CBC9-06ED-E9C5-08522FA23027}"/>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4" name="Title 5">
            <a:extLst>
              <a:ext uri="{FF2B5EF4-FFF2-40B4-BE49-F238E27FC236}">
                <a16:creationId xmlns:a16="http://schemas.microsoft.com/office/drawing/2014/main" id="{B542B718-EB7E-C3D0-4989-90389EE91C3F}"/>
              </a:ext>
            </a:extLst>
          </p:cNvPr>
          <p:cNvSpPr txBox="1">
            <a:spLocks/>
          </p:cNvSpPr>
          <p:nvPr/>
        </p:nvSpPr>
        <p:spPr>
          <a:xfrm>
            <a:off x="0" y="457087"/>
            <a:ext cx="4138865" cy="606418"/>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Exclusion Criteria</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37AC1748-7F23-84C5-C7B4-64FADA16D30D}"/>
              </a:ext>
            </a:extLst>
          </p:cNvPr>
          <p:cNvSpPr txBox="1"/>
          <p:nvPr/>
        </p:nvSpPr>
        <p:spPr>
          <a:xfrm>
            <a:off x="83126" y="1287426"/>
            <a:ext cx="12011892" cy="4524315"/>
          </a:xfrm>
          <a:prstGeom prst="rect">
            <a:avLst/>
          </a:prstGeom>
          <a:noFill/>
        </p:spPr>
        <p:txBody>
          <a:bodyPr wrap="square">
            <a:spAutoFit/>
          </a:bodyPr>
          <a:lstStyle/>
          <a:p>
            <a:pPr algn="just"/>
            <a:r>
              <a:rPr lang="en-US" dirty="0">
                <a:latin typeface="Arial" panose="020B0604020202020204" pitchFamily="34" charset="0"/>
                <a:cs typeface="Arial" panose="020B0604020202020204" pitchFamily="34" charset="0"/>
              </a:rPr>
              <a:t>18. The patient has participated in an investigational drug study within the last one month.</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19. Receipt of IV antibiotics for infection within 14 days of randomization.</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20. Any condition for which, in the opinion of the investigator, participation would not be in the best interest of the </a:t>
            </a:r>
          </a:p>
          <a:p>
            <a:pPr algn="just"/>
            <a:r>
              <a:rPr lang="en-US" dirty="0">
                <a:latin typeface="Arial" panose="020B0604020202020204" pitchFamily="34" charset="0"/>
                <a:cs typeface="Arial" panose="020B0604020202020204" pitchFamily="34" charset="0"/>
              </a:rPr>
              <a:t>      participant (e.g., compromise the well-being) or that could prevent, limit, or confound the protocol-specified  </a:t>
            </a:r>
          </a:p>
          <a:p>
            <a:pPr algn="just"/>
            <a:r>
              <a:rPr lang="en-US" dirty="0">
                <a:latin typeface="Arial" panose="020B0604020202020204" pitchFamily="34" charset="0"/>
                <a:cs typeface="Arial" panose="020B0604020202020204" pitchFamily="34" charset="0"/>
              </a:rPr>
              <a:t>      assessments.</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21. History of hepatitis B surface antigen (HBsAg) or hepatitis C antibody (anti-HCV) positive, or other clinically </a:t>
            </a:r>
          </a:p>
          <a:p>
            <a:pPr algn="just"/>
            <a:r>
              <a:rPr lang="en-US" dirty="0">
                <a:latin typeface="Arial" panose="020B0604020202020204" pitchFamily="34" charset="0"/>
                <a:cs typeface="Arial" panose="020B0604020202020204" pitchFamily="34" charset="0"/>
              </a:rPr>
              <a:t>      active liver disease, or tests positive for HBsAg or anti-HCV at Screening.</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22. History of human immunodeficiency virus (HIV) antibody positive, or tests positive for HIV.</a:t>
            </a:r>
          </a:p>
          <a:p>
            <a:pPr algn="just"/>
            <a:endParaRPr lang="en-US" dirty="0">
              <a:latin typeface="Arial" panose="020B0604020202020204" pitchFamily="34" charset="0"/>
              <a:cs typeface="Arial" panose="020B0604020202020204" pitchFamily="34" charset="0"/>
            </a:endParaRPr>
          </a:p>
          <a:p>
            <a:pPr algn="just">
              <a:tabLst>
                <a:tab pos="176213" algn="l"/>
              </a:tabLst>
            </a:pPr>
            <a:r>
              <a:rPr lang="en-US" dirty="0">
                <a:latin typeface="Arial" panose="020B0604020202020204" pitchFamily="34" charset="0"/>
                <a:cs typeface="Arial" panose="020B0604020202020204" pitchFamily="34" charset="0"/>
              </a:rPr>
              <a:t>23. Received an investigational intervention (including investigational live vaccines) or used an invasive </a:t>
            </a:r>
          </a:p>
          <a:p>
            <a:pPr algn="just">
              <a:tabLst>
                <a:tab pos="176213" algn="l"/>
              </a:tabLst>
            </a:pPr>
            <a:r>
              <a:rPr lang="en-US" dirty="0">
                <a:latin typeface="Arial" panose="020B0604020202020204" pitchFamily="34" charset="0"/>
                <a:cs typeface="Arial" panose="020B0604020202020204" pitchFamily="34" charset="0"/>
              </a:rPr>
              <a:t>      investigational medical device within 30 days or 5 half-lives before Baseline, whichever is longer, before signing </a:t>
            </a:r>
          </a:p>
          <a:p>
            <a:pPr algn="just">
              <a:tabLst>
                <a:tab pos="176213" algn="l"/>
              </a:tabLst>
            </a:pPr>
            <a:r>
              <a:rPr lang="en-US" dirty="0">
                <a:latin typeface="Arial" panose="020B0604020202020204" pitchFamily="34" charset="0"/>
                <a:cs typeface="Arial" panose="020B0604020202020204" pitchFamily="34" charset="0"/>
              </a:rPr>
              <a:t>      the consent.</a:t>
            </a:r>
            <a:endParaRPr lang="en-I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1566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82D9C4C4-0A6C-B5FE-ECD8-821AF7D92C58}"/>
              </a:ext>
            </a:extLst>
          </p:cNvPr>
          <p:cNvSpPr txBox="1">
            <a:spLocks/>
          </p:cNvSpPr>
          <p:nvPr/>
        </p:nvSpPr>
        <p:spPr>
          <a:xfrm>
            <a:off x="-103909" y="476357"/>
            <a:ext cx="8146473" cy="606418"/>
          </a:xfrm>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a:lstStyle>
          <a:p>
            <a:r>
              <a:rPr lang="en-US" sz="3600" b="1" u="sng" kern="0" dirty="0">
                <a:solidFill>
                  <a:srgbClr val="C00000"/>
                </a:solidFill>
                <a:latin typeface="Arial" panose="020B0604020202020204" pitchFamily="34" charset="0"/>
                <a:ea typeface="+mn-ea"/>
                <a:cs typeface="Arial" panose="020B0604020202020204" pitchFamily="34" charset="0"/>
              </a:rPr>
              <a:t>Discontinuation/Withdrawal Criteria</a:t>
            </a:r>
            <a:endParaRPr lang="en-US" sz="3600" u="sng" kern="0" dirty="0">
              <a:solidFill>
                <a:srgbClr val="C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D8BFD85-AD0F-FADA-A55C-295809EA8E99}"/>
              </a:ext>
            </a:extLst>
          </p:cNvPr>
          <p:cNvSpPr txBox="1"/>
          <p:nvPr/>
        </p:nvSpPr>
        <p:spPr>
          <a:xfrm>
            <a:off x="83127" y="6351616"/>
            <a:ext cx="1215737" cy="307777"/>
          </a:xfrm>
          <a:prstGeom prst="rect">
            <a:avLst/>
          </a:prstGeom>
          <a:noFill/>
        </p:spPr>
        <p:txBody>
          <a:bodyPr wrap="square" rtlCol="0">
            <a:spAutoFit/>
          </a:bodyPr>
          <a:lstStyle/>
          <a:p>
            <a:r>
              <a:rPr lang="en-IN" sz="1400" b="1" dirty="0">
                <a:solidFill>
                  <a:schemeClr val="bg1"/>
                </a:solidFill>
                <a:latin typeface="Arial" panose="020B0604020202020204" pitchFamily="34" charset="0"/>
                <a:cs typeface="Arial" panose="020B0604020202020204" pitchFamily="34" charset="0"/>
              </a:rPr>
              <a:t>Confidential</a:t>
            </a:r>
          </a:p>
        </p:txBody>
      </p:sp>
      <p:sp>
        <p:nvSpPr>
          <p:cNvPr id="6" name="TextBox 5">
            <a:extLst>
              <a:ext uri="{FF2B5EF4-FFF2-40B4-BE49-F238E27FC236}">
                <a16:creationId xmlns:a16="http://schemas.microsoft.com/office/drawing/2014/main" id="{275804B5-A302-D177-A477-94B4AB77EA44}"/>
              </a:ext>
            </a:extLst>
          </p:cNvPr>
          <p:cNvSpPr txBox="1"/>
          <p:nvPr/>
        </p:nvSpPr>
        <p:spPr>
          <a:xfrm>
            <a:off x="64654" y="1351832"/>
            <a:ext cx="12044219" cy="2523768"/>
          </a:xfrm>
          <a:prstGeom prst="rect">
            <a:avLst/>
          </a:prstGeom>
          <a:noFill/>
        </p:spPr>
        <p:txBody>
          <a:bodyPr wrap="square">
            <a:spAutoFit/>
          </a:bodyPr>
          <a:lstStyle/>
          <a:p>
            <a:pPr algn="just"/>
            <a:r>
              <a:rPr lang="en-US" sz="1400" b="1" dirty="0">
                <a:latin typeface="Arial" panose="020B0604020202020204" pitchFamily="34" charset="0"/>
                <a:cs typeface="Arial" panose="020B0604020202020204" pitchFamily="34" charset="0"/>
              </a:rPr>
              <a:t>Subjects may be required to withdraw after discussion with the Sponsor, Medical Monitor, and/or Investigator for the following reasons:</a:t>
            </a:r>
          </a:p>
          <a:p>
            <a:pPr algn="just"/>
            <a:endParaRPr lang="en-US" sz="1000" b="1"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1. Subjects may be withdrawn due to AE at the discretion of the Investigator.</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2. Severe Hypersensitivity reaction after administration of study medication.</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3. Objective worsening of disease condition at the discretion of the Investigator.</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4. Lost to follow up.</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5. Deviation from the treatment plan specified in the protocol (e.g., incorrect administration of the Study Medication, failure to attend  study visits).</a:t>
            </a:r>
          </a:p>
          <a:p>
            <a:pPr algn="just"/>
            <a:endParaRPr lang="en-US" sz="1000" dirty="0">
              <a:latin typeface="Arial" panose="020B0604020202020204" pitchFamily="34" charset="0"/>
              <a:cs typeface="Arial" panose="020B0604020202020204" pitchFamily="34" charset="0"/>
            </a:endParaRPr>
          </a:p>
          <a:p>
            <a:pPr algn="just"/>
            <a:r>
              <a:rPr lang="en-US" sz="1400" dirty="0">
                <a:latin typeface="Arial" panose="020B0604020202020204" pitchFamily="34" charset="0"/>
                <a:cs typeface="Arial" panose="020B0604020202020204" pitchFamily="34" charset="0"/>
              </a:rPr>
              <a:t>6. Unacceptable protocol non-compliance.</a:t>
            </a:r>
            <a:endParaRPr lang="en-IN" sz="14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CADC3DA-4750-CB6A-C993-C0E46F90D4C3}"/>
              </a:ext>
            </a:extLst>
          </p:cNvPr>
          <p:cNvSpPr txBox="1"/>
          <p:nvPr/>
        </p:nvSpPr>
        <p:spPr>
          <a:xfrm>
            <a:off x="64654" y="3982793"/>
            <a:ext cx="11988800" cy="2154436"/>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Subjects must be withdrawn entirely from the study for the following reasons:</a:t>
            </a:r>
          </a:p>
          <a:p>
            <a:endParaRPr lang="en-US" sz="1000" b="1" dirty="0">
              <a:latin typeface="Arial" panose="020B0604020202020204" pitchFamily="34" charset="0"/>
              <a:cs typeface="Arial" panose="020B0604020202020204" pitchFamily="34" charset="0"/>
            </a:endParaRPr>
          </a:p>
          <a:p>
            <a:pPr marL="176213" indent="-176213">
              <a:buAutoNum type="arabicPeriod"/>
            </a:pPr>
            <a:r>
              <a:rPr lang="en-US" sz="1400" dirty="0">
                <a:latin typeface="Arial" panose="020B0604020202020204" pitchFamily="34" charset="0"/>
                <a:cs typeface="Arial" panose="020B0604020202020204" pitchFamily="34" charset="0"/>
              </a:rPr>
              <a:t>Subjects at their own request voluntarily can be withdrawn from the study.</a:t>
            </a:r>
          </a:p>
          <a:p>
            <a:pPr marL="176213" indent="-176213">
              <a:buAutoNum type="arabicPeriod"/>
            </a:pPr>
            <a:endParaRPr lang="en-US" sz="1000" dirty="0">
              <a:latin typeface="Arial" panose="020B0604020202020204" pitchFamily="34" charset="0"/>
              <a:cs typeface="Arial" panose="020B0604020202020204" pitchFamily="34" charset="0"/>
            </a:endParaRPr>
          </a:p>
          <a:p>
            <a:pPr marL="176213" indent="-176213">
              <a:buAutoNum type="arabicPeriod"/>
            </a:pPr>
            <a:r>
              <a:rPr lang="en-US" sz="1400" dirty="0">
                <a:latin typeface="Arial" panose="020B0604020202020204" pitchFamily="34" charset="0"/>
                <a:cs typeface="Arial" panose="020B0604020202020204" pitchFamily="34" charset="0"/>
              </a:rPr>
              <a:t>Any other criteria as per the investigator that do not justify the continuation of the subject in the study.</a:t>
            </a:r>
          </a:p>
          <a:p>
            <a:pPr marL="176213" indent="-176213">
              <a:buAutoNum type="arabicPeriod"/>
            </a:pPr>
            <a:endParaRPr lang="en-US" sz="1000" dirty="0">
              <a:latin typeface="Arial" panose="020B0604020202020204" pitchFamily="34" charset="0"/>
              <a:cs typeface="Arial" panose="020B0604020202020204" pitchFamily="34" charset="0"/>
            </a:endParaRPr>
          </a:p>
          <a:p>
            <a:pPr marL="176213" indent="-176213">
              <a:buAutoNum type="arabicPeriod"/>
            </a:pPr>
            <a:r>
              <a:rPr lang="en-US" sz="1400" dirty="0">
                <a:latin typeface="Arial" panose="020B0604020202020204" pitchFamily="34" charset="0"/>
                <a:cs typeface="Arial" panose="020B0604020202020204" pitchFamily="34" charset="0"/>
              </a:rPr>
              <a:t>Pregnancy; subjects withdrawn due to pregnancy will be followed until the outcomes for the mother and fetus are known.</a:t>
            </a:r>
          </a:p>
          <a:p>
            <a:pPr marL="176213" indent="-176213">
              <a:buAutoNum type="arabicPeriod"/>
            </a:pPr>
            <a:endParaRPr lang="en-US" sz="1000" dirty="0">
              <a:latin typeface="Arial" panose="020B0604020202020204" pitchFamily="34" charset="0"/>
              <a:cs typeface="Arial" panose="020B0604020202020204" pitchFamily="34" charset="0"/>
            </a:endParaRPr>
          </a:p>
          <a:p>
            <a:pPr marL="176213" indent="-176213">
              <a:buAutoNum type="arabicPeriod"/>
            </a:pPr>
            <a:r>
              <a:rPr lang="en-US" sz="1400" dirty="0">
                <a:latin typeface="Arial" panose="020B0604020202020204" pitchFamily="34" charset="0"/>
                <a:cs typeface="Arial" panose="020B0604020202020204" pitchFamily="34" charset="0"/>
              </a:rPr>
              <a:t>If the Investigator considers the treatment a failure.</a:t>
            </a:r>
          </a:p>
          <a:p>
            <a:pPr marL="176213" indent="-176213">
              <a:buAutoNum type="arabicPeriod"/>
            </a:pPr>
            <a:endParaRPr lang="en-US" sz="1000" dirty="0">
              <a:latin typeface="Arial" panose="020B0604020202020204" pitchFamily="34" charset="0"/>
              <a:cs typeface="Arial" panose="020B0604020202020204" pitchFamily="34" charset="0"/>
            </a:endParaRPr>
          </a:p>
          <a:p>
            <a:pPr marL="176213" indent="-176213">
              <a:buAutoNum type="arabicPeriod"/>
            </a:pPr>
            <a:r>
              <a:rPr lang="en-US" sz="1400" dirty="0">
                <a:latin typeface="Arial" panose="020B0604020202020204" pitchFamily="34" charset="0"/>
                <a:cs typeface="Arial" panose="020B0604020202020204" pitchFamily="34" charset="0"/>
              </a:rPr>
              <a:t>Grade 4 hypertension or Grade 3 hypertension not controlled with medication.</a:t>
            </a:r>
            <a:endParaRPr lang="en-IN" sz="14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E699E00-6AAD-01E3-7AB0-BECD321534FB}"/>
              </a:ext>
            </a:extLst>
          </p:cNvPr>
          <p:cNvSpPr txBox="1"/>
          <p:nvPr/>
        </p:nvSpPr>
        <p:spPr>
          <a:xfrm>
            <a:off x="11096213" y="6189761"/>
            <a:ext cx="994187" cy="338554"/>
          </a:xfrm>
          <a:prstGeom prst="rect">
            <a:avLst/>
          </a:prstGeom>
          <a:noFill/>
        </p:spPr>
        <p:txBody>
          <a:bodyPr wrap="square" rtlCol="0">
            <a:spAutoFit/>
          </a:bodyPr>
          <a:lstStyle/>
          <a:p>
            <a:r>
              <a:rPr lang="en-IN" sz="1600" b="1" dirty="0">
                <a:solidFill>
                  <a:srgbClr val="C00000"/>
                </a:solidFill>
                <a:latin typeface="Arial" panose="020B0604020202020204" pitchFamily="34" charset="0"/>
                <a:cs typeface="Arial" panose="020B0604020202020204" pitchFamily="34" charset="0"/>
              </a:rPr>
              <a:t>Cont’d..</a:t>
            </a:r>
          </a:p>
        </p:txBody>
      </p:sp>
    </p:spTree>
    <p:extLst>
      <p:ext uri="{BB962C8B-B14F-4D97-AF65-F5344CB8AC3E}">
        <p14:creationId xmlns:p14="http://schemas.microsoft.com/office/powerpoint/2010/main" val="19522162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ICSPL" id="{73AAC9C9-878A-4440-A916-39EC6CA2A0C4}" vid="{F6C84254-7DD3-496B-B8CC-5965C6EA0079}"/>
    </a:ext>
  </a:extLst>
</a:theme>
</file>

<file path=docProps/app.xml><?xml version="1.0" encoding="utf-8"?>
<Properties xmlns="http://schemas.openxmlformats.org/officeDocument/2006/extended-properties" xmlns:vt="http://schemas.openxmlformats.org/officeDocument/2006/docPropsVTypes">
  <Template>2-ICSPL</Template>
  <TotalTime>2051</TotalTime>
  <Words>5964</Words>
  <Application>Microsoft Office PowerPoint</Application>
  <PresentationFormat>Widescreen</PresentationFormat>
  <Paragraphs>951</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Calibri Light</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Vikas.Chander</dc:creator>
  <cp:lastModifiedBy>Aakarsh Tyagi</cp:lastModifiedBy>
  <cp:revision>130</cp:revision>
  <dcterms:created xsi:type="dcterms:W3CDTF">2024-01-18T09:52:10Z</dcterms:created>
  <dcterms:modified xsi:type="dcterms:W3CDTF">2024-03-29T09:51:35Z</dcterms:modified>
</cp:coreProperties>
</file>